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2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7.xml" ContentType="application/vnd.openxmlformats-officedocument.themeOverride+xml"/>
  <Override PartName="/ppt/charts/chart25.xml" ContentType="application/vnd.openxmlformats-officedocument.drawingml.chart+xml"/>
  <Override PartName="/ppt/drawings/drawing2.xml" ContentType="application/vnd.openxmlformats-officedocument.drawingml.chartshapes+xml"/>
  <Override PartName="/ppt/charts/chart26.xml" ContentType="application/vnd.openxmlformats-officedocument.drawingml.chart+xml"/>
  <Override PartName="/ppt/theme/themeOverride8.xml" ContentType="application/vnd.openxmlformats-officedocument.themeOverr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theme/themeOverride9.xml" ContentType="application/vnd.openxmlformats-officedocument.themeOverride+xml"/>
  <Override PartName="/ppt/charts/chart30.xml" ContentType="application/vnd.openxmlformats-officedocument.drawingml.chart+xml"/>
  <Override PartName="/ppt/theme/themeOverride10.xml" ContentType="application/vnd.openxmlformats-officedocument.themeOverr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theme/themeOverride11.xml" ContentType="application/vnd.openxmlformats-officedocument.themeOverr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theme/themeOverride12.xml" ContentType="application/vnd.openxmlformats-officedocument.themeOverr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theme/themeOverride13.xml" ContentType="application/vnd.openxmlformats-officedocument.themeOverride+xml"/>
  <Override PartName="/ppt/charts/chart3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8" r:id="rId2"/>
    <p:sldId id="256" r:id="rId3"/>
    <p:sldId id="262" r:id="rId4"/>
    <p:sldId id="291" r:id="rId5"/>
    <p:sldId id="263" r:id="rId6"/>
    <p:sldId id="264" r:id="rId7"/>
    <p:sldId id="292" r:id="rId8"/>
    <p:sldId id="295" r:id="rId9"/>
    <p:sldId id="268" r:id="rId10"/>
    <p:sldId id="269" r:id="rId11"/>
    <p:sldId id="270" r:id="rId12"/>
    <p:sldId id="271" r:id="rId13"/>
    <p:sldId id="273" r:id="rId14"/>
    <p:sldId id="285" r:id="rId15"/>
    <p:sldId id="274" r:id="rId16"/>
    <p:sldId id="275" r:id="rId17"/>
    <p:sldId id="276" r:id="rId18"/>
    <p:sldId id="278" r:id="rId19"/>
    <p:sldId id="277" r:id="rId20"/>
    <p:sldId id="279" r:id="rId21"/>
    <p:sldId id="283" r:id="rId22"/>
    <p:sldId id="281" r:id="rId23"/>
    <p:sldId id="282" r:id="rId24"/>
    <p:sldId id="288" r:id="rId25"/>
    <p:sldId id="284" r:id="rId26"/>
  </p:sldIdLst>
  <p:sldSz cx="9144000" cy="6858000" type="screen4x3"/>
  <p:notesSz cx="6881813" cy="97107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167511"/>
    <a:srgbClr val="1C1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hemeOverride" Target="../theme/themeOverride2.xml"/><Relationship Id="rId4" Type="http://schemas.openxmlformats.org/officeDocument/2006/relationships/oleObject" Target="../embeddings/oleObject2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us\Desktop\BABA%20-%20analiza%20ankiet\korzystanie%20ze%20wsparcia.xlsx" TargetMode="External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sus\Desktop\BABA%20-%20analiza%20ankiet\korzystanie%20ze%20wsparcia.xlsx" TargetMode="External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6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7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7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8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10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11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12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oleObject" Target="Zeszyt1" TargetMode="External"/><Relationship Id="rId1" Type="http://schemas.openxmlformats.org/officeDocument/2006/relationships/themeOverride" Target="../theme/themeOverride13.xm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L</a:t>
            </a:r>
            <a:r>
              <a:rPr lang="pl-PL" sz="2000"/>
              <a:t>UBUSKIE</a:t>
            </a:r>
            <a:endParaRPr lang="en-US" sz="200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Arkusz1!$C$5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Arkusz1!$D$4:$H$4</c:f>
              <c:strCache>
                <c:ptCount val="5"/>
                <c:pt idx="0">
                  <c:v>fizyczna</c:v>
                </c:pt>
                <c:pt idx="1">
                  <c:v>psychiczna</c:v>
                </c:pt>
                <c:pt idx="2">
                  <c:v>seksualna</c:v>
                </c:pt>
                <c:pt idx="3">
                  <c:v>ekonomiczna</c:v>
                </c:pt>
                <c:pt idx="4">
                  <c:v>zaniedbanie</c:v>
                </c:pt>
              </c:strCache>
            </c:strRef>
          </c:cat>
          <c:val>
            <c:numRef>
              <c:f>Arkusz1!$D$5:$H$5</c:f>
              <c:numCache>
                <c:formatCode>0%</c:formatCode>
                <c:ptCount val="5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0.4</c:v>
                </c:pt>
              </c:numCache>
            </c:numRef>
          </c:val>
        </c:ser>
        <c:ser>
          <c:idx val="1"/>
          <c:order val="1"/>
          <c:tx>
            <c:strRef>
              <c:f>Arkusz1!$C$6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Arkusz1!$D$4:$H$4</c:f>
              <c:strCache>
                <c:ptCount val="5"/>
                <c:pt idx="0">
                  <c:v>fizyczna</c:v>
                </c:pt>
                <c:pt idx="1">
                  <c:v>psychiczna</c:v>
                </c:pt>
                <c:pt idx="2">
                  <c:v>seksualna</c:v>
                </c:pt>
                <c:pt idx="3">
                  <c:v>ekonomiczna</c:v>
                </c:pt>
                <c:pt idx="4">
                  <c:v>zaniedbanie</c:v>
                </c:pt>
              </c:strCache>
            </c:strRef>
          </c:cat>
          <c:val>
            <c:numRef>
              <c:f>Arkusz1!$D$6:$H$6</c:f>
              <c:numCache>
                <c:formatCode>0%</c:formatCode>
                <c:ptCount val="5"/>
                <c:pt idx="0">
                  <c:v>0.4</c:v>
                </c:pt>
                <c:pt idx="1">
                  <c:v>0.4</c:v>
                </c:pt>
                <c:pt idx="2">
                  <c:v>0.4</c:v>
                </c:pt>
                <c:pt idx="3">
                  <c:v>0.4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40137856"/>
        <c:axId val="40139392"/>
        <c:axId val="0"/>
      </c:bar3DChart>
      <c:catAx>
        <c:axId val="40137856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40139392"/>
        <c:crosses val="autoZero"/>
        <c:auto val="1"/>
        <c:lblAlgn val="ctr"/>
        <c:lblOffset val="100"/>
        <c:noMultiLvlLbl val="0"/>
      </c:catAx>
      <c:valAx>
        <c:axId val="4013939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013785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spPr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/>
              <a:t>POLSKA</a:t>
            </a:r>
          </a:p>
        </c:rich>
      </c:tx>
      <c:layout/>
      <c:overlay val="0"/>
    </c:title>
    <c:autoTitleDeleted val="0"/>
    <c:view3D>
      <c:rotX val="30"/>
      <c:rotY val="6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722222222222224E-2"/>
          <c:y val="0.17141958926443387"/>
          <c:w val="0.93813131313131315"/>
          <c:h val="0.78497898069148042"/>
        </c:manualLayout>
      </c:layout>
      <c:pie3DChart>
        <c:varyColors val="1"/>
        <c:ser>
          <c:idx val="0"/>
          <c:order val="0"/>
          <c:spPr>
            <a:ln w="38100"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 w="38100">
                <a:solidFill>
                  <a:schemeClr val="tx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tak</a:t>
                    </a:r>
                    <a:r>
                      <a:rPr lang="en-US"/>
                      <a:t>
32,4%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nie</a:t>
                    </a:r>
                    <a:r>
                      <a:rPr lang="en-US"/>
                      <a:t>
67,6%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Arkusz1!$G$25:$H$25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Arkusz1!$G$26:$H$26</c:f>
              <c:numCache>
                <c:formatCode>0.0%</c:formatCode>
                <c:ptCount val="2"/>
                <c:pt idx="0">
                  <c:v>0.32400000000000001</c:v>
                </c:pt>
                <c:pt idx="1">
                  <c:v>0.67599999999999993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2000" dirty="0" smtClean="0"/>
              <a:t>LUBUSKIE</a:t>
            </a:r>
            <a:endParaRPr lang="pl-PL" sz="2000" dirty="0"/>
          </a:p>
        </c:rich>
      </c:tx>
      <c:layout/>
      <c:overlay val="0"/>
    </c:title>
    <c:autoTitleDeleted val="0"/>
    <c:view3D>
      <c:rotX val="30"/>
      <c:rotY val="39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808605938454029E-2"/>
          <c:y val="0.16280071318738845"/>
          <c:w val="0.96863816683462567"/>
          <c:h val="0.7893359710120299"/>
        </c:manualLayout>
      </c:layout>
      <c:pie3DChart>
        <c:varyColors val="1"/>
        <c:ser>
          <c:idx val="0"/>
          <c:order val="0"/>
          <c:spPr>
            <a:ln w="38100">
              <a:solidFill>
                <a:sysClr val="windowText" lastClr="000000"/>
              </a:solidFill>
            </a:ln>
          </c:spPr>
          <c:explosion val="25"/>
          <c:dPt>
            <c:idx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 w="38100">
                <a:solidFill>
                  <a:sysClr val="windowText" lastClr="000000"/>
                </a:solidFill>
              </a:ln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ln w="38100">
                <a:solidFill>
                  <a:sysClr val="windowText" lastClr="000000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tak</a:t>
                    </a:r>
                    <a:r>
                      <a:rPr lang="en-US"/>
                      <a:t>
40%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nie</a:t>
                    </a:r>
                    <a:r>
                      <a:rPr lang="en-US"/>
                      <a:t>
60%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Arkusz1!$C$12:$D$12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Arkusz1!$C$13:$D$13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POLSKA</a:t>
            </a:r>
          </a:p>
        </c:rich>
      </c:tx>
      <c:layout/>
      <c:overlay val="0"/>
    </c:title>
    <c:autoTitleDeleted val="0"/>
    <c:view3D>
      <c:rotX val="30"/>
      <c:rotY val="20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tak</a:t>
                    </a:r>
                    <a:r>
                      <a:rPr lang="en-US"/>
                      <a:t>
97,1%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1942169728783902"/>
                  <c:y val="-3.2155876348790584E-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nie</a:t>
                    </a:r>
                    <a:r>
                      <a:rPr lang="en-US"/>
                      <a:t>
2,9%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28575" cap="rnd" cmpd="sng">
                  <a:solidFill>
                    <a:schemeClr val="accent6">
                      <a:lumMod val="50000"/>
                    </a:schemeClr>
                  </a:solidFill>
                  <a:round/>
                </a:ln>
              </c:spPr>
            </c:leaderLines>
          </c:dLbls>
          <c:cat>
            <c:strRef>
              <c:f>Arkusz1!$L$16:$M$16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Arkusz1!$L$17:$M$17</c:f>
              <c:numCache>
                <c:formatCode>0.0%</c:formatCode>
                <c:ptCount val="2"/>
                <c:pt idx="0">
                  <c:v>0.97099999999999997</c:v>
                </c:pt>
                <c:pt idx="1">
                  <c:v>2.9000000000000026E-2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LUBUSKIE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slope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tak</a:t>
                    </a:r>
                    <a:r>
                      <a:rPr lang="en-US"/>
                      <a:t>
55%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nie</a:t>
                    </a:r>
                    <a:r>
                      <a:rPr lang="en-US"/>
                      <a:t>
45%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Arkusz1!$B$2:$C$2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Arkusz1!$B$3:$C$3</c:f>
              <c:numCache>
                <c:formatCode>General</c:formatCode>
                <c:ptCount val="2"/>
                <c:pt idx="0">
                  <c:v>11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2000" dirty="0" smtClean="0"/>
              <a:t>LUBUSKIE</a:t>
            </a:r>
            <a:endParaRPr lang="pl-PL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381074438441081"/>
          <c:y val="0.12345461615376069"/>
          <c:w val="0.77959671147650256"/>
          <c:h val="0.98203138927716038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bubble3D val="0"/>
            <c:spPr>
              <a:solidFill>
                <a:srgbClr val="167511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pl-PL" b="1">
                        <a:solidFill>
                          <a:schemeClr val="bg1"/>
                        </a:solidFill>
                      </a:rPr>
                      <a:t>tak</a:t>
                    </a:r>
                    <a:r>
                      <a:rPr lang="pl-PL">
                        <a:solidFill>
                          <a:schemeClr val="bg1"/>
                        </a:solidFill>
                      </a:rPr>
                      <a:t>
40%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b="1"/>
                      <a:t>nie</a:t>
                    </a:r>
                    <a:r>
                      <a:rPr lang="pl-PL"/>
                      <a:t>
60%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Arkusz1!$B$2:$C$2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Arkusz1!$B$3:$C$3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POLSKA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056988188976378"/>
          <c:y val="0.13806578635524544"/>
          <c:w val="0.59415813648293958"/>
          <c:h val="0.73831654030218763"/>
        </c:manualLayout>
      </c:layout>
      <c:doughnut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c:spPr>
          <c:dPt>
            <c:idx val="0"/>
            <c:bubble3D val="0"/>
            <c:spPr>
              <a:solidFill>
                <a:srgbClr val="167511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2.5000000000000001E-2"/>
                  <c:y val="3.1685783478816267E-2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pl-PL" b="1" noProof="0" dirty="0" smtClean="0">
                        <a:solidFill>
                          <a:schemeClr val="bg1"/>
                        </a:solidFill>
                      </a:rPr>
                      <a:t>tak</a:t>
                    </a:r>
                    <a:r>
                      <a:rPr lang="pl-PL" noProof="0" dirty="0" smtClean="0">
                        <a:solidFill>
                          <a:schemeClr val="bg1"/>
                        </a:solidFill>
                      </a:rPr>
                      <a:t>
89,7%</a:t>
                    </a:r>
                    <a:endParaRPr lang="pl-PL" noProof="0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2.7777777777777779E-3"/>
                  <c:y val="-1.7603213043786814E-2"/>
                </c:manualLayout>
              </c:layout>
              <c:tx>
                <c:rich>
                  <a:bodyPr/>
                  <a:lstStyle/>
                  <a:p>
                    <a:r>
                      <a:rPr lang="pl-PL" b="1" noProof="0" dirty="0" smtClean="0"/>
                      <a:t>nie</a:t>
                    </a:r>
                    <a:r>
                      <a:rPr lang="en-US" dirty="0"/>
                      <a:t>
10,3%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Arkusz1!$B$5:$C$5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Arkusz1!$B$6:$C$6</c:f>
              <c:numCache>
                <c:formatCode>0.0%</c:formatCode>
                <c:ptCount val="2"/>
                <c:pt idx="0">
                  <c:v>0.89700000000000002</c:v>
                </c:pt>
                <c:pt idx="1">
                  <c:v>0.10299999999999998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59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029096311097782"/>
          <c:y val="9.2609340077211097E-2"/>
          <c:w val="0.42852074442906751"/>
          <c:h val="0.90682532652389469"/>
        </c:manualLayout>
      </c:layout>
      <c:pieChart>
        <c:varyColors val="1"/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0184351902862"/>
          <c:y val="6.2172432058259976E-3"/>
          <c:w val="0.69891999216153156"/>
          <c:h val="0.92539308153008792"/>
        </c:manualLayout>
      </c:layout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LUBUSKIE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b="1" noProof="0" smtClean="0"/>
                      <a:t>nie</a:t>
                    </a:r>
                    <a:r>
                      <a:rPr lang="en-US" dirty="0"/>
                      <a:t>
65%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lang="pl-PL" sz="2000" noProof="0"/>
                    </a:pPr>
                    <a:r>
                      <a:rPr lang="pl-PL" b="1" noProof="0" dirty="0"/>
                      <a:t>tak</a:t>
                    </a:r>
                    <a:r>
                      <a:rPr lang="pl-PL" noProof="0" dirty="0"/>
                      <a:t>
35%</a:t>
                    </a:r>
                  </a:p>
                </c:rich>
              </c:tx>
              <c:spPr/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Arkusz1!$F$12:$G$12</c:f>
              <c:strCache>
                <c:ptCount val="2"/>
                <c:pt idx="0">
                  <c:v>nie</c:v>
                </c:pt>
                <c:pt idx="1">
                  <c:v>tak</c:v>
                </c:pt>
              </c:strCache>
            </c:strRef>
          </c:cat>
          <c:val>
            <c:numRef>
              <c:f>Arkusz1!$F$13:$G$13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POLSKA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dPt>
            <c:idx val="1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2127830271216099"/>
                  <c:y val="5.2347623213764942E-4"/>
                </c:manualLayout>
              </c:layout>
              <c:tx>
                <c:rich>
                  <a:bodyPr/>
                  <a:lstStyle/>
                  <a:p>
                    <a:r>
                      <a:rPr lang="pl-PL" b="1" noProof="0" dirty="0" smtClean="0"/>
                      <a:t>nie</a:t>
                    </a:r>
                    <a:r>
                      <a:rPr lang="en-US" dirty="0"/>
                      <a:t>
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b="1" noProof="0" dirty="0" smtClean="0"/>
                      <a:t>tak</a:t>
                    </a:r>
                    <a:r>
                      <a:rPr lang="en-US" dirty="0"/>
                      <a:t>
</a:t>
                    </a:r>
                    <a:r>
                      <a:rPr lang="pl-PL" noProof="0" dirty="0" smtClean="0"/>
                      <a:t>94%</a:t>
                    </a:r>
                    <a:endParaRPr lang="pl-PL" noProof="0" dirty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Arkusz1!$C$6:$D$6</c:f>
              <c:strCache>
                <c:ptCount val="2"/>
                <c:pt idx="0">
                  <c:v>nie</c:v>
                </c:pt>
                <c:pt idx="1">
                  <c:v>tak</c:v>
                </c:pt>
              </c:strCache>
            </c:strRef>
          </c:cat>
          <c:val>
            <c:numRef>
              <c:f>Arkusz1!$C$7:$D$7</c:f>
              <c:numCache>
                <c:formatCode>0%</c:formatCode>
                <c:ptCount val="2"/>
                <c:pt idx="0">
                  <c:v>0.04</c:v>
                </c:pt>
                <c:pt idx="1">
                  <c:v>0.94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pl-PL" sz="2000"/>
              <a:t>POLSKA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1069937087516378E-2"/>
          <c:y val="0.22618175846989622"/>
          <c:w val="0.93303866230204369"/>
          <c:h val="0.758565097635212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Arkusz1!$C$12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Arkusz1!$D$11:$H$11</c:f>
              <c:strCache>
                <c:ptCount val="5"/>
                <c:pt idx="0">
                  <c:v>fizyczna</c:v>
                </c:pt>
                <c:pt idx="1">
                  <c:v>psychiczna</c:v>
                </c:pt>
                <c:pt idx="2">
                  <c:v>seksualna</c:v>
                </c:pt>
                <c:pt idx="3">
                  <c:v>ekonomiczna</c:v>
                </c:pt>
                <c:pt idx="4">
                  <c:v>zaniedbanie</c:v>
                </c:pt>
              </c:strCache>
            </c:strRef>
          </c:cat>
          <c:val>
            <c:numRef>
              <c:f>Arkusz1!$D$12:$H$12</c:f>
              <c:numCache>
                <c:formatCode>0.0%</c:formatCode>
                <c:ptCount val="5"/>
                <c:pt idx="0">
                  <c:v>0.65700000000000003</c:v>
                </c:pt>
                <c:pt idx="1">
                  <c:v>0.65400000000000003</c:v>
                </c:pt>
                <c:pt idx="2">
                  <c:v>0.64800000000000002</c:v>
                </c:pt>
                <c:pt idx="3">
                  <c:v>0.64200000000000002</c:v>
                </c:pt>
                <c:pt idx="4">
                  <c:v>0.437</c:v>
                </c:pt>
              </c:numCache>
            </c:numRef>
          </c:val>
        </c:ser>
        <c:ser>
          <c:idx val="1"/>
          <c:order val="1"/>
          <c:tx>
            <c:strRef>
              <c:f>Arkusz1!$C$13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Arkusz1!$D$11:$H$11</c:f>
              <c:strCache>
                <c:ptCount val="5"/>
                <c:pt idx="0">
                  <c:v>fizyczna</c:v>
                </c:pt>
                <c:pt idx="1">
                  <c:v>psychiczna</c:v>
                </c:pt>
                <c:pt idx="2">
                  <c:v>seksualna</c:v>
                </c:pt>
                <c:pt idx="3">
                  <c:v>ekonomiczna</c:v>
                </c:pt>
                <c:pt idx="4">
                  <c:v>zaniedbanie</c:v>
                </c:pt>
              </c:strCache>
            </c:strRef>
          </c:cat>
          <c:val>
            <c:numRef>
              <c:f>Arkusz1!$D$13:$H$13</c:f>
              <c:numCache>
                <c:formatCode>0.0%</c:formatCode>
                <c:ptCount val="5"/>
                <c:pt idx="0">
                  <c:v>0.34299999999999997</c:v>
                </c:pt>
                <c:pt idx="1">
                  <c:v>0.34599999999999997</c:v>
                </c:pt>
                <c:pt idx="2">
                  <c:v>0.35199999999999998</c:v>
                </c:pt>
                <c:pt idx="3">
                  <c:v>0.35799999999999998</c:v>
                </c:pt>
                <c:pt idx="4">
                  <c:v>0.56299999999999994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100032"/>
        <c:axId val="41101568"/>
        <c:axId val="0"/>
      </c:bar3DChart>
      <c:catAx>
        <c:axId val="41100032"/>
        <c:scaling>
          <c:orientation val="minMax"/>
        </c:scaling>
        <c:delete val="1"/>
        <c:axPos val="l"/>
        <c:majorTickMark val="out"/>
        <c:minorTickMark val="none"/>
        <c:tickLblPos val="nextTo"/>
        <c:crossAx val="41101568"/>
        <c:crosses val="autoZero"/>
        <c:auto val="1"/>
        <c:lblAlgn val="ctr"/>
        <c:lblOffset val="100"/>
        <c:noMultiLvlLbl val="0"/>
      </c:catAx>
      <c:valAx>
        <c:axId val="4110156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1100032"/>
        <c:crosses val="autoZero"/>
        <c:crossBetween val="between"/>
      </c:valAx>
      <c:spPr>
        <a:ln w="25400">
          <a:noFill/>
        </a:ln>
      </c:spPr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586898359198706E-2"/>
          <c:y val="0.19236967566330354"/>
          <c:w val="0.92627185321849481"/>
          <c:h val="0.77125353580041045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Pt>
            <c:idx val="2"/>
            <c:bubble3D val="0"/>
            <c:spPr>
              <a:pattFill prst="pct5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3"/>
            <c:bubble3D val="0"/>
            <c:spPr>
              <a:pattFill prst="pct90">
                <a:fgClr>
                  <a:schemeClr val="accent2">
                    <a:lumMod val="75000"/>
                  </a:schemeClr>
                </a:fgClr>
                <a:bgClr>
                  <a:schemeClr val="bg1"/>
                </a:bgClr>
              </a:pattFill>
            </c:spPr>
          </c:dPt>
          <c:dPt>
            <c:idx val="4"/>
            <c:bubble3D val="0"/>
            <c:spPr>
              <a:solidFill>
                <a:srgbClr val="C00000">
                  <a:alpha val="67000"/>
                </a:srgb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4430227471565038E-3"/>
                  <c:y val="-3.206715215156703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4430227471565038E-3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Arkusz1!$D$3:$G$3</c:f>
              <c:strCache>
                <c:ptCount val="4"/>
                <c:pt idx="0">
                  <c:v>nie</c:v>
                </c:pt>
                <c:pt idx="1">
                  <c:v>tak</c:v>
                </c:pt>
                <c:pt idx="2">
                  <c:v>do większości danych</c:v>
                </c:pt>
                <c:pt idx="3">
                  <c:v>do pojedynczych danych</c:v>
                </c:pt>
              </c:strCache>
            </c:strRef>
          </c:cat>
          <c:val>
            <c:numRef>
              <c:f>Arkusz1!$D$4:$G$4</c:f>
              <c:numCache>
                <c:formatCode>General</c:formatCode>
                <c:ptCount val="4"/>
                <c:pt idx="0">
                  <c:v>13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gapWidth val="100"/>
        <c:secondPieSize val="75"/>
        <c:serLines/>
      </c:ofPieChart>
    </c:plotArea>
    <c:legend>
      <c:legendPos val="t"/>
      <c:layout>
        <c:manualLayout>
          <c:xMode val="edge"/>
          <c:yMode val="edge"/>
          <c:x val="1.5376640419947503E-2"/>
          <c:y val="2.7777777777777776E-2"/>
          <c:w val="0.98462335958005254"/>
          <c:h val="0.1549307477453869"/>
        </c:manualLayout>
      </c:layout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 dirty="0" smtClean="0"/>
              <a:t>POLSKA</a:t>
            </a:r>
            <a:endParaRPr lang="pl-PL" sz="2000" dirty="0"/>
          </a:p>
        </c:rich>
      </c:tx>
      <c:layout>
        <c:manualLayout>
          <c:xMode val="edge"/>
          <c:yMode val="edge"/>
          <c:x val="0.75141421348858028"/>
          <c:y val="0.4933893595728413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470131380127234"/>
          <c:y val="0.19590782088179171"/>
          <c:w val="0.55059737239745532"/>
          <c:h val="0.7215407578460563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z="2000" b="1" dirty="0" smtClean="0"/>
                      <a:t>tak</a:t>
                    </a:r>
                    <a:r>
                      <a:rPr lang="en-US" sz="2000" b="1" dirty="0" smtClean="0"/>
                      <a:t> </a:t>
                    </a:r>
                    <a:r>
                      <a:rPr lang="en-US" sz="2000" dirty="0"/>
                      <a:t>
34%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pl-PL" sz="2000" b="1" dirty="0" smtClean="0">
                        <a:solidFill>
                          <a:schemeClr val="bg1"/>
                        </a:solidFill>
                      </a:rPr>
                      <a:t>nie</a:t>
                    </a:r>
                    <a:r>
                      <a:rPr lang="en-US" sz="2000" dirty="0">
                        <a:solidFill>
                          <a:schemeClr val="bg1"/>
                        </a:solidFill>
                      </a:rPr>
                      <a:t>
66%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Arkusz1!$B$5:$C$5</c:f>
              <c:strCache>
                <c:ptCount val="2"/>
                <c:pt idx="0">
                  <c:v>TAK </c:v>
                </c:pt>
                <c:pt idx="1">
                  <c:v>NIE</c:v>
                </c:pt>
              </c:strCache>
            </c:strRef>
          </c:cat>
          <c:val>
            <c:numRef>
              <c:f>Arkusz1!$B$6:$C$6</c:f>
              <c:numCache>
                <c:formatCode>0%</c:formatCode>
                <c:ptCount val="2"/>
                <c:pt idx="0">
                  <c:v>0.34</c:v>
                </c:pt>
                <c:pt idx="1">
                  <c:v>0.66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 dirty="0" smtClean="0"/>
              <a:t>LUBUSKIE</a:t>
            </a:r>
            <a:endParaRPr lang="pl-PL" sz="2000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2.7777777777777776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11111111111108E-2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Arkusz1!$B$2:$C$2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Arkusz1!$B$3:$C$3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84836096"/>
        <c:axId val="184839552"/>
        <c:axId val="0"/>
      </c:bar3DChart>
      <c:catAx>
        <c:axId val="18483609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184839552"/>
        <c:crosses val="autoZero"/>
        <c:auto val="1"/>
        <c:lblAlgn val="ctr"/>
        <c:lblOffset val="100"/>
        <c:noMultiLvlLbl val="0"/>
      </c:catAx>
      <c:valAx>
        <c:axId val="184839552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84836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POLSKA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4.1666666666666664E-2"/>
                  <c:y val="-7.19874662452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3333333333332E-3"/>
                  <c:y val="-0.129577439241444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'[Stereotypy (1).xlsx]Arkusz1'!$B$5:$C$5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'[Stereotypy (1).xlsx]Arkusz1'!$B$6:$C$6</c:f>
              <c:numCache>
                <c:formatCode>0.0%</c:formatCode>
                <c:ptCount val="2"/>
                <c:pt idx="0">
                  <c:v>0.129</c:v>
                </c:pt>
                <c:pt idx="1">
                  <c:v>0.871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1739648"/>
        <c:axId val="131742336"/>
        <c:axId val="0"/>
      </c:bar3DChart>
      <c:catAx>
        <c:axId val="13173964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131742336"/>
        <c:crosses val="autoZero"/>
        <c:auto val="1"/>
        <c:lblAlgn val="ctr"/>
        <c:lblOffset val="100"/>
        <c:noMultiLvlLbl val="0"/>
      </c:catAx>
      <c:valAx>
        <c:axId val="13174233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31739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pl-PL" sz="2000" dirty="0" smtClean="0"/>
              <a:t>LUBUSKIE</a:t>
            </a:r>
            <a:endParaRPr lang="pl-PL" sz="20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tak</a:t>
                    </a:r>
                    <a:r>
                      <a:rPr lang="en-US"/>
                      <a:t>
20%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nie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
80%</a:t>
                    </a:r>
                  </a:p>
                </c:rich>
              </c:tx>
              <c:spPr/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Arkusz1!$C$2:$D$2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Arkusz1!$C$3:$D$3</c:f>
              <c:numCache>
                <c:formatCode>General</c:formatCode>
                <c:ptCount val="2"/>
                <c:pt idx="0">
                  <c:v>4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85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pl-PL" sz="2000" dirty="0" smtClean="0"/>
              <a:t>POLSKA</a:t>
            </a:r>
            <a:endParaRPr lang="pl-PL" sz="2000" dirty="0"/>
          </a:p>
        </c:rich>
      </c:tx>
      <c:layout>
        <c:manualLayout>
          <c:xMode val="edge"/>
          <c:yMode val="edge"/>
          <c:x val="0.3483531438400548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259692927250459"/>
          <c:y val="0.15015569698873152"/>
          <c:w val="0.49729155730533681"/>
          <c:h val="0.82881926217556134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1.8777996500437447E-2"/>
                  <c:y val="-7.130723242927967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tak</a:t>
                    </a:r>
                    <a:r>
                      <a:rPr lang="en-US"/>
                      <a:t>
6,3%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nie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
93,7%</a:t>
                    </a:r>
                  </a:p>
                </c:rich>
              </c:tx>
              <c:spPr/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Arkusz1!$K$18:$L$18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Arkusz1!$K$19:$L$19</c:f>
              <c:numCache>
                <c:formatCode>0.0%</c:formatCode>
                <c:ptCount val="2"/>
                <c:pt idx="0">
                  <c:v>6.3E-2</c:v>
                </c:pt>
                <c:pt idx="1">
                  <c:v>0.93700000000000006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12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dirty="0" smtClean="0"/>
              <a:t>LUBUSKIE</a:t>
            </a:r>
            <a:r>
              <a:rPr lang="pl-PL" baseline="0" dirty="0" smtClean="0"/>
              <a:t> i POLSKA</a:t>
            </a:r>
            <a:endParaRPr lang="pl-PL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pattFill prst="zigZag">
                <a:fgClr>
                  <a:srgbClr val="C00000"/>
                </a:fgClr>
                <a:bgClr>
                  <a:schemeClr val="bg1">
                    <a:lumMod val="65000"/>
                  </a:schemeClr>
                </a:bgClr>
              </a:pattFill>
            </c:spPr>
          </c:dPt>
          <c:dPt>
            <c:idx val="1"/>
            <c:bubble3D val="0"/>
            <c:spPr>
              <a:pattFill prst="dashVert">
                <a:fgClr>
                  <a:srgbClr val="00B050"/>
                </a:fgClr>
                <a:bgClr>
                  <a:srgbClr val="92D050"/>
                </a:bgClr>
              </a:pattFill>
            </c:spPr>
          </c:dPt>
          <c:dLbls>
            <c:dLbl>
              <c:idx val="0"/>
              <c:layout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Arkusz1!$C$3:$D$3</c:f>
              <c:strCache>
                <c:ptCount val="2"/>
                <c:pt idx="0">
                  <c:v>wyłącznie do rodzin</c:v>
                </c:pt>
                <c:pt idx="1">
                  <c:v>do rodzin i do grup konkretnych osób</c:v>
                </c:pt>
              </c:strCache>
            </c:strRef>
          </c:cat>
          <c:val>
            <c:numRef>
              <c:f>Arkusz1!$C$4:$D$4</c:f>
              <c:numCache>
                <c:formatCode>General</c:formatCode>
                <c:ptCount val="2"/>
                <c:pt idx="0">
                  <c:v>6</c:v>
                </c:pt>
                <c:pt idx="1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LUBUSKIE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7357655293088362"/>
          <c:y val="0.1063659230096238"/>
          <c:w val="0.50562489063867022"/>
          <c:h val="0.84270815106445029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2.0174321959755031E-2"/>
                  <c:y val="-1.5814012831729368E-2"/>
                </c:manualLayout>
              </c:layout>
              <c:tx>
                <c:rich>
                  <a:bodyPr/>
                  <a:lstStyle/>
                  <a:p>
                    <a:r>
                      <a:rPr lang="pl-PL" b="1" noProof="0" dirty="0" smtClean="0"/>
                      <a:t>nie</a:t>
                    </a:r>
                    <a:r>
                      <a:rPr lang="en-US" dirty="0"/>
                      <a:t>
10%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b="1" noProof="0" dirty="0" smtClean="0"/>
                      <a:t>tak</a:t>
                    </a:r>
                    <a:r>
                      <a:rPr lang="en-US" dirty="0"/>
                      <a:t>
90%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Arkusz1!$J$1:$K$1</c:f>
              <c:strCache>
                <c:ptCount val="2"/>
                <c:pt idx="0">
                  <c:v>nie</c:v>
                </c:pt>
                <c:pt idx="1">
                  <c:v>tak</c:v>
                </c:pt>
              </c:strCache>
            </c:strRef>
          </c:cat>
          <c:val>
            <c:numRef>
              <c:f>Arkusz1!$J$2:$K$2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5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POLSKA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7357655293088362"/>
          <c:y val="9.2477034120734908E-2"/>
          <c:w val="0.51395822397200353"/>
          <c:h val="0.85659703995333913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b="1" noProof="0" dirty="0" smtClean="0"/>
                      <a:t>nie</a:t>
                    </a:r>
                    <a:r>
                      <a:rPr lang="pl-PL" noProof="0" dirty="0" smtClean="0"/>
                      <a:t> </a:t>
                    </a:r>
                    <a:r>
                      <a:rPr lang="en-US" dirty="0"/>
                      <a:t>
28%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l-PL" b="1" noProof="0" dirty="0" smtClean="0"/>
                      <a:t>tak</a:t>
                    </a:r>
                    <a:r>
                      <a:rPr lang="en-US" dirty="0"/>
                      <a:t>
72%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Arkusz1!$B$19:$C$19</c:f>
              <c:strCache>
                <c:ptCount val="2"/>
                <c:pt idx="0">
                  <c:v>nie </c:v>
                </c:pt>
                <c:pt idx="1">
                  <c:v>tak</c:v>
                </c:pt>
              </c:strCache>
            </c:strRef>
          </c:cat>
          <c:val>
            <c:numRef>
              <c:f>Arkusz1!$B$20:$C$20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22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2000" dirty="0" smtClean="0"/>
              <a:t>LUBUSKIE</a:t>
            </a:r>
            <a:r>
              <a:rPr lang="pl-PL" sz="2000" baseline="0" dirty="0" smtClean="0"/>
              <a:t> i POLSKA</a:t>
            </a:r>
            <a:endParaRPr lang="pl-PL" sz="2000" dirty="0"/>
          </a:p>
        </c:rich>
      </c:tx>
      <c:layout>
        <c:manualLayout>
          <c:xMode val="edge"/>
          <c:yMode val="edge"/>
          <c:x val="0.2714738276848962"/>
          <c:y val="1.5794264982166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44801473730558"/>
          <c:y val="0.18410658952837103"/>
          <c:w val="0.70683988072883619"/>
          <c:h val="0.70741889735682939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8.2913026810464127E-2"/>
                  <c:y val="0.1575712898931084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tak</a:t>
                    </a:r>
                    <a:r>
                      <a:rPr lang="en-US"/>
                      <a:t>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nie</a:t>
                    </a:r>
                    <a:r>
                      <a:rPr lang="en-US"/>
                      <a:t>
95%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0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Arkusz1!$B$2:$C$2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Arkusz1!$B$3:$C$3</c:f>
              <c:numCache>
                <c:formatCode>General</c:formatCode>
                <c:ptCount val="2"/>
                <c:pt idx="0">
                  <c:v>1</c:v>
                </c:pt>
                <c:pt idx="1">
                  <c:v>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01600" prst="riblet"/>
            </a:sp3d>
          </c:spPr>
          <c:dPt>
            <c:idx val="0"/>
            <c:bubble3D val="0"/>
            <c:spPr>
              <a:solidFill>
                <a:srgbClr val="C00000"/>
              </a:solidFill>
              <a:ln w="28575">
                <a:noFill/>
              </a:ln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/>
                  </a:pPr>
                  <a:endParaRPr lang="pl-PL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Arkusz1!$R$22:$R$23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2000" dirty="0" smtClean="0"/>
              <a:t>LUBUSKIE</a:t>
            </a:r>
            <a:endParaRPr lang="pl-PL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123060640221897"/>
          <c:y val="0.15521245489460089"/>
          <c:w val="0.5312250103405487"/>
          <c:h val="0.79207227263492919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pattFill prst="dotGrid">
                <a:fgClr>
                  <a:srgbClr val="FFFF00"/>
                </a:fgClr>
                <a:bgClr>
                  <a:srgbClr val="00B050"/>
                </a:bgClr>
              </a:patt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12617497019488894"/>
                  <c:y val="0.18045182791746076"/>
                </c:manualLayout>
              </c:layout>
              <c:tx>
                <c:rich>
                  <a:bodyPr/>
                  <a:lstStyle/>
                  <a:p>
                    <a:r>
                      <a:rPr lang="pl-PL" b="1"/>
                      <a:t>tak</a:t>
                    </a:r>
                    <a:r>
                      <a:rPr lang="pl-PL"/>
                      <a:t>
65%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35999708031565"/>
                  <c:y val="-0.16509422554150666"/>
                </c:manualLayout>
              </c:layout>
              <c:tx>
                <c:rich>
                  <a:bodyPr/>
                  <a:lstStyle/>
                  <a:p>
                    <a:r>
                      <a:rPr lang="pl-PL" b="1"/>
                      <a:t>nie</a:t>
                    </a:r>
                    <a:r>
                      <a:rPr lang="pl-PL"/>
                      <a:t>
35%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Arkusz1!$B$2:$C$2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Arkusz1!$B$3:$C$3</c:f>
              <c:numCache>
                <c:formatCode>General</c:formatCode>
                <c:ptCount val="2"/>
                <c:pt idx="0">
                  <c:v>13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 dirty="0" smtClean="0"/>
              <a:t>POLSKA</a:t>
            </a:r>
            <a:endParaRPr lang="pl-PL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3545591617295419"/>
          <c:y val="0.14670559623983984"/>
          <c:w val="0.52908816765409161"/>
          <c:h val="0.7405757233635423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pattFill prst="dotGrid">
                <a:fgClr>
                  <a:srgbClr val="FFFF00"/>
                </a:fgClr>
                <a:bgClr>
                  <a:srgbClr val="00B050"/>
                </a:bgClr>
              </a:patt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0.12637008381689233"/>
                  <c:y val="0.14800400665350064"/>
                </c:manualLayout>
              </c:layout>
              <c:tx>
                <c:rich>
                  <a:bodyPr/>
                  <a:lstStyle/>
                  <a:p>
                    <a:pPr>
                      <a:defRPr lang="pl-PL" sz="2000" noProof="0"/>
                    </a:pPr>
                    <a:r>
                      <a:rPr lang="pl-PL" b="1" noProof="0" dirty="0"/>
                      <a:t>tak</a:t>
                    </a:r>
                    <a:r>
                      <a:rPr lang="pl-PL" noProof="0" dirty="0"/>
                      <a:t>
70%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121212121212119"/>
                  <c:y val="-0.12035224214558342"/>
                </c:manualLayout>
              </c:layout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pl-PL" sz="2000" b="1" dirty="0"/>
                      <a:t>nie</a:t>
                    </a:r>
                    <a:r>
                      <a:rPr lang="pl-PL" sz="2000" dirty="0"/>
                      <a:t>
30%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Arkusz1!$P$3:$Q$3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Arkusz1!$P$4:$Q$4</c:f>
              <c:numCache>
                <c:formatCode>0%</c:formatCode>
                <c:ptCount val="2"/>
                <c:pt idx="0">
                  <c:v>0.7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LUBUSKIE</a:t>
            </a:r>
          </a:p>
        </c:rich>
      </c:tx>
      <c:layout/>
      <c:overlay val="0"/>
    </c:title>
    <c:autoTitleDeleted val="0"/>
    <c:view3D>
      <c:rotX val="30"/>
      <c:rotY val="283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nie</a:t>
                    </a:r>
                    <a:r>
                      <a:rPr lang="en-US"/>
                      <a:t>
65%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tak</a:t>
                    </a:r>
                    <a:r>
                      <a:rPr lang="en-US"/>
                      <a:t>
35%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Arkusz1!$C$2:$D$2</c:f>
              <c:strCache>
                <c:ptCount val="2"/>
                <c:pt idx="0">
                  <c:v>nie</c:v>
                </c:pt>
                <c:pt idx="1">
                  <c:v>tak</c:v>
                </c:pt>
              </c:strCache>
            </c:strRef>
          </c:cat>
          <c:val>
            <c:numRef>
              <c:f>Arkusz1!$C$3:$D$3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POLSKA</a:t>
            </a:r>
          </a:p>
        </c:rich>
      </c:tx>
      <c:layout/>
      <c:overlay val="0"/>
    </c:title>
    <c:autoTitleDeleted val="0"/>
    <c:view3D>
      <c:rotX val="30"/>
      <c:rotY val="198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nie</a:t>
                    </a:r>
                    <a:r>
                      <a:rPr lang="en-US"/>
                      <a:t>
53,2%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tak</a:t>
                    </a:r>
                    <a:r>
                      <a:rPr lang="en-US"/>
                      <a:t>
46,8%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Arkusz1!$N$2:$O$2</c:f>
              <c:strCache>
                <c:ptCount val="2"/>
                <c:pt idx="0">
                  <c:v>nie</c:v>
                </c:pt>
                <c:pt idx="1">
                  <c:v>tak</c:v>
                </c:pt>
              </c:strCache>
            </c:strRef>
          </c:cat>
          <c:val>
            <c:numRef>
              <c:f>Arkusz1!$N$3:$O$3</c:f>
              <c:numCache>
                <c:formatCode>0.0%</c:formatCode>
                <c:ptCount val="2"/>
                <c:pt idx="0">
                  <c:v>0.53200000000000003</c:v>
                </c:pt>
                <c:pt idx="1">
                  <c:v>0.46799999999999997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2000" dirty="0" smtClean="0"/>
              <a:t>LUBUSKIE</a:t>
            </a:r>
            <a:endParaRPr lang="pl-PL" sz="20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222222222222223E-2"/>
          <c:y val="0.20099555263925342"/>
          <c:w val="0.94722222222222219"/>
          <c:h val="0.74807852143482068"/>
        </c:manualLayout>
      </c:layout>
      <c:pie3D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>
                <c:manualLayout>
                  <c:x val="2.7766841644794402E-3"/>
                  <c:y val="-0.55778579760863223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NIE</a:t>
                    </a:r>
                    <a:r>
                      <a:rPr lang="en-US"/>
                      <a:t>
100%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Arkusz1!$A$2:$B$2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Arkusz1!$A$3:$B$3</c:f>
              <c:numCache>
                <c:formatCode>General</c:formatCode>
                <c:ptCount val="2"/>
                <c:pt idx="1">
                  <c:v>20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 dirty="0" smtClean="0"/>
              <a:t>POLSKA</a:t>
            </a:r>
            <a:endParaRPr lang="pl-PL" sz="2000" dirty="0"/>
          </a:p>
        </c:rich>
      </c:tx>
      <c:layout>
        <c:manualLayout>
          <c:xMode val="edge"/>
          <c:yMode val="edge"/>
          <c:x val="0.42125362941250927"/>
          <c:y val="8.710588018581282E-2"/>
        </c:manualLayout>
      </c:layout>
      <c:overlay val="0"/>
    </c:title>
    <c:autoTitleDeleted val="0"/>
    <c:view3D>
      <c:rotX val="3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89153701376604"/>
          <c:y val="0.23671145417828976"/>
          <c:w val="0.79754634413203551"/>
          <c:h val="0.7259574543135047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CC66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5500969522352012E-3"/>
                  <c:y val="-0.10579592140678445"/>
                </c:manualLayout>
              </c:layout>
              <c:tx>
                <c:rich>
                  <a:bodyPr/>
                  <a:lstStyle/>
                  <a:p>
                    <a:r>
                      <a:rPr lang="pl-PL" b="1" dirty="0" smtClean="0"/>
                      <a:t>TAK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6175715030947137E-2"/>
                  <c:y val="0.22023612976849172"/>
                </c:manualLayout>
              </c:layout>
              <c:tx>
                <c:rich>
                  <a:bodyPr/>
                  <a:lstStyle/>
                  <a:p>
                    <a:r>
                      <a:rPr lang="pl-PL" b="1" smtClean="0"/>
                      <a:t>NIE</a:t>
                    </a:r>
                  </a:p>
                  <a:p>
                    <a:r>
                      <a:rPr lang="en-US" smtClean="0"/>
                      <a:t>95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Arkusz1!$O$3:$P$3</c:f>
              <c:strCache>
                <c:ptCount val="2"/>
                <c:pt idx="0">
                  <c:v>tak </c:v>
                </c:pt>
                <c:pt idx="1">
                  <c:v>nie</c:v>
                </c:pt>
              </c:strCache>
            </c:strRef>
          </c:cat>
          <c:val>
            <c:numRef>
              <c:f>Arkusz1!$O$4:$P$4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2000" dirty="0" smtClean="0"/>
              <a:t>LUBUSKIE</a:t>
            </a:r>
            <a:endParaRPr lang="pl-PL" sz="20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166373035003564E-2"/>
          <c:y val="9.8823777415045055E-2"/>
          <c:w val="0.90318613711530915"/>
          <c:h val="0.88483188477633534"/>
        </c:manualLayout>
      </c:layout>
      <c:pie3DChart>
        <c:varyColors val="1"/>
        <c:ser>
          <c:idx val="0"/>
          <c:order val="0"/>
          <c:spPr>
            <a:solidFill>
              <a:srgbClr val="FF0000"/>
            </a:solidFill>
          </c:spPr>
          <c:dLbls>
            <c:dLbl>
              <c:idx val="1"/>
              <c:layout>
                <c:manualLayout>
                  <c:x val="6.3554571444588287E-3"/>
                  <c:y val="-0.60447585769602841"/>
                </c:manualLayout>
              </c:layout>
              <c:tx>
                <c:rich>
                  <a:bodyPr/>
                  <a:lstStyle/>
                  <a:p>
                    <a:r>
                      <a:rPr lang="pl-PL" sz="2000" b="1" dirty="0"/>
                      <a:t>NIE</a:t>
                    </a:r>
                    <a:r>
                      <a:rPr lang="en-US" sz="2000" dirty="0"/>
                      <a:t>
100%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Arkusz1!$C$3:$D$3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Arkusz1!$C$4:$D$4</c:f>
              <c:numCache>
                <c:formatCode>General</c:formatCode>
                <c:ptCount val="2"/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POLSKA</a:t>
            </a:r>
          </a:p>
        </c:rich>
      </c:tx>
      <c:layout/>
      <c:overlay val="0"/>
    </c:title>
    <c:autoTitleDeleted val="0"/>
    <c:view3D>
      <c:rotX val="30"/>
      <c:rotY val="1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812021008939232E-2"/>
          <c:y val="0.19709857218054758"/>
          <c:w val="0.93864663165176798"/>
          <c:h val="0.79787562141422663"/>
        </c:manualLayout>
      </c:layout>
      <c:pie3DChart>
        <c:varyColors val="1"/>
        <c:ser>
          <c:idx val="0"/>
          <c:order val="0"/>
          <c:spPr>
            <a:solidFill>
              <a:srgbClr val="FFCC66"/>
            </a:solidFill>
          </c:spPr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7.0684394408437583E-3"/>
                  <c:y val="-0.18493015431033361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TAK</a:t>
                    </a:r>
                    <a:r>
                      <a:rPr lang="en-US"/>
                      <a:t>
10,4%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NIE</a:t>
                    </a:r>
                    <a:r>
                      <a:rPr lang="en-US"/>
                      <a:t>
89,6%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Arkusz1!$P$3:$Q$3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Arkusz1!$P$4:$Q$4</c:f>
              <c:numCache>
                <c:formatCode>0.0%</c:formatCode>
                <c:ptCount val="2"/>
                <c:pt idx="0">
                  <c:v>0.104</c:v>
                </c:pt>
                <c:pt idx="1">
                  <c:v>0.89600000000000002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2000" dirty="0" smtClean="0"/>
              <a:t>LUBUSKIE</a:t>
            </a:r>
            <a:endParaRPr lang="pl-PL" sz="2000" dirty="0"/>
          </a:p>
        </c:rich>
      </c:tx>
      <c:layout/>
      <c:overlay val="0"/>
    </c:title>
    <c:autoTitleDeleted val="0"/>
    <c:view3D>
      <c:rotX val="30"/>
      <c:rotY val="192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371395253498487E-2"/>
          <c:y val="0.10117233350883718"/>
          <c:w val="0.90080188187053667"/>
          <c:h val="0.85612287040570367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EF7511"/>
              </a:solidFill>
            </c:spPr>
          </c:dPt>
          <c:dLbls>
            <c:dLbl>
              <c:idx val="0"/>
              <c:layout>
                <c:manualLayout>
                  <c:x val="0.24783508559517575"/>
                  <c:y val="8.0822408544323529E-2"/>
                </c:manualLayout>
              </c:layout>
              <c:tx>
                <c:rich>
                  <a:bodyPr/>
                  <a:lstStyle/>
                  <a:p>
                    <a:r>
                      <a:rPr lang="en-US" b="1"/>
                      <a:t>tak</a:t>
                    </a:r>
                    <a:r>
                      <a:rPr lang="en-US"/>
                      <a:t>
60%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nie</a:t>
                    </a:r>
                    <a:r>
                      <a:rPr lang="en-US"/>
                      <a:t>
40%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Arkusz1!$C$3:$D$3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Arkusz1!$C$4:$D$4</c:f>
              <c:numCache>
                <c:formatCode>General</c:formatCode>
                <c:ptCount val="2"/>
                <c:pt idx="0">
                  <c:v>12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POLSKA</a:t>
            </a:r>
          </a:p>
        </c:rich>
      </c:tx>
      <c:layout/>
      <c:overlay val="0"/>
    </c:title>
    <c:autoTitleDeleted val="0"/>
    <c:view3D>
      <c:rotX val="30"/>
      <c:rotY val="20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771803997272273E-2"/>
          <c:y val="0.13176032686976596"/>
          <c:w val="0.93536917601636638"/>
          <c:h val="0.778191250660470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tak</a:t>
                    </a:r>
                    <a:r>
                      <a:rPr lang="en-US"/>
                      <a:t>
58,5%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nie</a:t>
                    </a:r>
                    <a:r>
                      <a:rPr lang="en-US"/>
                      <a:t>
41,5%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Arkusz1!$Q$4:$R$4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Arkusz1!$Q$5:$R$5</c:f>
              <c:numCache>
                <c:formatCode>0.0%</c:formatCode>
                <c:ptCount val="2"/>
                <c:pt idx="0">
                  <c:v>0.58499999999999996</c:v>
                </c:pt>
                <c:pt idx="1">
                  <c:v>0.41499999999999998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/>
              <a:t>LUBUSKIE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Arkusz1!$D$26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Arkusz1!$E$25:$I$25</c:f>
              <c:strCache>
                <c:ptCount val="5"/>
                <c:pt idx="0">
                  <c:v>fizyczna</c:v>
                </c:pt>
                <c:pt idx="1">
                  <c:v>psychiczna</c:v>
                </c:pt>
                <c:pt idx="2">
                  <c:v>seksualna</c:v>
                </c:pt>
                <c:pt idx="3">
                  <c:v>ekonomiczna</c:v>
                </c:pt>
                <c:pt idx="4">
                  <c:v>zaniedbanie</c:v>
                </c:pt>
              </c:strCache>
            </c:strRef>
          </c:cat>
          <c:val>
            <c:numRef>
              <c:f>Arkusz1!$E$26:$I$26</c:f>
              <c:numCache>
                <c:formatCode>0%</c:formatCode>
                <c:ptCount val="5"/>
                <c:pt idx="0">
                  <c:v>0.05</c:v>
                </c:pt>
                <c:pt idx="1">
                  <c:v>0.05</c:v>
                </c:pt>
                <c:pt idx="2">
                  <c:v>0.1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Arkusz1!$D$27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Arkusz1!$E$25:$I$25</c:f>
              <c:strCache>
                <c:ptCount val="5"/>
                <c:pt idx="0">
                  <c:v>fizyczna</c:v>
                </c:pt>
                <c:pt idx="1">
                  <c:v>psychiczna</c:v>
                </c:pt>
                <c:pt idx="2">
                  <c:v>seksualna</c:v>
                </c:pt>
                <c:pt idx="3">
                  <c:v>ekonomiczna</c:v>
                </c:pt>
                <c:pt idx="4">
                  <c:v>zaniedbanie</c:v>
                </c:pt>
              </c:strCache>
            </c:strRef>
          </c:cat>
          <c:val>
            <c:numRef>
              <c:f>Arkusz1!$E$27:$I$27</c:f>
              <c:numCache>
                <c:formatCode>0%</c:formatCode>
                <c:ptCount val="5"/>
                <c:pt idx="0">
                  <c:v>0.95</c:v>
                </c:pt>
                <c:pt idx="1">
                  <c:v>0.95</c:v>
                </c:pt>
                <c:pt idx="2">
                  <c:v>0.9</c:v>
                </c:pt>
                <c:pt idx="3">
                  <c:v>0.95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5814272"/>
        <c:axId val="125815808"/>
        <c:axId val="0"/>
      </c:bar3DChart>
      <c:catAx>
        <c:axId val="1258142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125815808"/>
        <c:crosses val="autoZero"/>
        <c:auto val="1"/>
        <c:lblAlgn val="ctr"/>
        <c:lblOffset val="100"/>
        <c:noMultiLvlLbl val="0"/>
      </c:catAx>
      <c:valAx>
        <c:axId val="1258158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258142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pl-PL" sz="2000"/>
              <a:t>POLSKA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Arkusz1!$D$31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Arkusz1!$E$30:$I$30</c:f>
              <c:strCache>
                <c:ptCount val="5"/>
                <c:pt idx="0">
                  <c:v>fizyczna</c:v>
                </c:pt>
                <c:pt idx="1">
                  <c:v>psychiczna</c:v>
                </c:pt>
                <c:pt idx="2">
                  <c:v>seksualna</c:v>
                </c:pt>
                <c:pt idx="3">
                  <c:v>ekonomiczna</c:v>
                </c:pt>
                <c:pt idx="4">
                  <c:v>zaniedbanie</c:v>
                </c:pt>
              </c:strCache>
            </c:strRef>
          </c:cat>
          <c:val>
            <c:numRef>
              <c:f>Arkusz1!$E$31:$I$31</c:f>
              <c:numCache>
                <c:formatCode>0.0%</c:formatCode>
                <c:ptCount val="5"/>
                <c:pt idx="0">
                  <c:v>8.1000000000000003E-2</c:v>
                </c:pt>
                <c:pt idx="1">
                  <c:v>9.0999999999999998E-2</c:v>
                </c:pt>
                <c:pt idx="2">
                  <c:v>9.1999999999999998E-2</c:v>
                </c:pt>
                <c:pt idx="3">
                  <c:v>7.2999999999999995E-2</c:v>
                </c:pt>
                <c:pt idx="4">
                  <c:v>5.8000000000000003E-2</c:v>
                </c:pt>
              </c:numCache>
            </c:numRef>
          </c:val>
        </c:ser>
        <c:ser>
          <c:idx val="1"/>
          <c:order val="1"/>
          <c:tx>
            <c:strRef>
              <c:f>Arkusz1!$D$32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Arkusz1!$E$30:$I$30</c:f>
              <c:strCache>
                <c:ptCount val="5"/>
                <c:pt idx="0">
                  <c:v>fizyczna</c:v>
                </c:pt>
                <c:pt idx="1">
                  <c:v>psychiczna</c:v>
                </c:pt>
                <c:pt idx="2">
                  <c:v>seksualna</c:v>
                </c:pt>
                <c:pt idx="3">
                  <c:v>ekonomiczna</c:v>
                </c:pt>
                <c:pt idx="4">
                  <c:v>zaniedbanie</c:v>
                </c:pt>
              </c:strCache>
            </c:strRef>
          </c:cat>
          <c:val>
            <c:numRef>
              <c:f>Arkusz1!$E$32:$I$32</c:f>
              <c:numCache>
                <c:formatCode>0.0%</c:formatCode>
                <c:ptCount val="5"/>
                <c:pt idx="0">
                  <c:v>0.91900000000000004</c:v>
                </c:pt>
                <c:pt idx="1">
                  <c:v>0.90900000000000003</c:v>
                </c:pt>
                <c:pt idx="2">
                  <c:v>0.90800000000000003</c:v>
                </c:pt>
                <c:pt idx="3">
                  <c:v>0.92700000000000005</c:v>
                </c:pt>
                <c:pt idx="4">
                  <c:v>0.94199999999999995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8296960"/>
        <c:axId val="98298496"/>
        <c:axId val="0"/>
      </c:bar3DChart>
      <c:catAx>
        <c:axId val="98296960"/>
        <c:scaling>
          <c:orientation val="minMax"/>
        </c:scaling>
        <c:delete val="1"/>
        <c:axPos val="l"/>
        <c:majorTickMark val="out"/>
        <c:minorTickMark val="none"/>
        <c:tickLblPos val="nextTo"/>
        <c:crossAx val="98298496"/>
        <c:crosses val="autoZero"/>
        <c:auto val="1"/>
        <c:lblAlgn val="ctr"/>
        <c:lblOffset val="100"/>
        <c:noMultiLvlLbl val="0"/>
      </c:catAx>
      <c:valAx>
        <c:axId val="982984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982969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 dirty="0"/>
              <a:t>LUBUSKIE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E757C1"/>
              </a:solidFill>
            </c:spPr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tak</a:t>
                    </a:r>
                    <a:r>
                      <a:rPr lang="en-US"/>
                      <a:t>
75%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1467235345581803"/>
                  <c:y val="0.11663422280548265"/>
                </c:manualLayout>
              </c:layout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nie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
25%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Arkusz1!$B$2:$C$2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Arkusz1!$B$3:$C$3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000" dirty="0"/>
              <a:t>POLSKA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olidFill>
              <a:srgbClr val="E757C1"/>
            </a:solidFill>
          </c:spPr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tak</a:t>
                    </a:r>
                    <a:r>
                      <a:rPr lang="en-US"/>
                      <a:t>
44,6%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r>
                      <a:rPr lang="en-US" b="1">
                        <a:solidFill>
                          <a:schemeClr val="bg1"/>
                        </a:solidFill>
                      </a:rPr>
                      <a:t>nie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
55,4%</a:t>
                    </a:r>
                  </a:p>
                </c:rich>
              </c:tx>
              <c:spPr>
                <a:noFill/>
                <a:ln>
                  <a:noFill/>
                </a:ln>
              </c:sp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Arkusz1!$B$5:$C$5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Arkusz1!$B$6:$C$6</c:f>
              <c:numCache>
                <c:formatCode>0.0%</c:formatCode>
                <c:ptCount val="2"/>
                <c:pt idx="0">
                  <c:v>0.44599999999999995</c:v>
                </c:pt>
                <c:pt idx="1">
                  <c:v>0.55400000000000005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2000" baseline="0" dirty="0" smtClean="0"/>
              <a:t>LUBUSKIE</a:t>
            </a:r>
            <a:endParaRPr lang="pl-PL" sz="20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pattFill prst="pct5">
              <a:fgClr>
                <a:srgbClr val="FF0000"/>
              </a:fgClr>
              <a:bgClr>
                <a:schemeClr val="bg1"/>
              </a:bgClr>
            </a:pattFill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25"/>
          <c:dPt>
            <c:idx val="0"/>
            <c:bubble3D val="0"/>
            <c:spPr>
              <a:solidFill>
                <a:srgbClr val="00B050"/>
              </a:solidFill>
              <a:ln>
                <a:solidFill>
                  <a:sysClr val="windowText" lastClr="00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bubble3D val="0"/>
            <c:spPr>
              <a:solidFill>
                <a:srgbClr val="EEECE1">
                  <a:lumMod val="50000"/>
                </a:srgbClr>
              </a:solidFill>
              <a:ln>
                <a:solidFill>
                  <a:sysClr val="windowText" lastClr="00000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tak</a:t>
                    </a:r>
                    <a:r>
                      <a:rPr lang="en-US"/>
                      <a:t>
35%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nie</a:t>
                    </a:r>
                    <a:r>
                      <a:rPr lang="en-US"/>
                      <a:t>
65%</a:t>
                    </a:r>
                  </a:p>
                </c:rich>
              </c:tx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Arkusz1!$C$3:$D$3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Arkusz1!$C$4:$D$4</c:f>
              <c:numCache>
                <c:formatCode>General</c:formatCode>
                <c:ptCount val="2"/>
                <c:pt idx="0">
                  <c:v>7</c:v>
                </c:pt>
                <c:pt idx="1">
                  <c:v>13</c:v>
                </c:pt>
              </c:numCache>
            </c:numRef>
          </c:val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pl-PL" sz="2000"/>
              <a:t>POLSKA</a:t>
            </a:r>
          </a:p>
        </c:rich>
      </c:tx>
      <c:layout/>
      <c:overlay val="0"/>
    </c:title>
    <c:autoTitleDeleted val="0"/>
    <c:view3D>
      <c:rotX val="30"/>
      <c:rotY val="34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25"/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/>
                      <a:t>tak</a:t>
                    </a:r>
                    <a:r>
                      <a:rPr lang="en-US"/>
                      <a:t>
43,7%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/>
                      <a:t>nie</a:t>
                    </a:r>
                    <a:r>
                      <a:rPr lang="en-US"/>
                      <a:t>
56,3%</a:t>
                    </a:r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2000"/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Arkusz1!$G$22:$H$22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Arkusz1!$G$23:$H$23</c:f>
              <c:numCache>
                <c:formatCode>0.0%</c:formatCode>
                <c:ptCount val="2"/>
                <c:pt idx="0">
                  <c:v>0.437</c:v>
                </c:pt>
                <c:pt idx="1">
                  <c:v>0.56299999999999994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0.55124</cdr:x>
      <cdr:y>0.1575</cdr:y>
    </cdr:from>
    <cdr:to>
      <cdr:x>0.61424</cdr:x>
      <cdr:y>0.21</cdr:y>
    </cdr:to>
    <cdr:cxnSp macro="">
      <cdr:nvCxnSpPr>
        <cdr:cNvPr id="5" name="Łącznik prostoliniowy 4"/>
        <cdr:cNvCxnSpPr/>
      </cdr:nvCxnSpPr>
      <cdr:spPr>
        <a:xfrm xmlns:a="http://schemas.openxmlformats.org/drawingml/2006/main" flipV="1">
          <a:off x="2520280" y="432048"/>
          <a:ext cx="288032" cy="14401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0.61424</cdr:x>
      <cdr:y>0.13125</cdr:y>
    </cdr:from>
    <cdr:to>
      <cdr:x>0.74024</cdr:x>
      <cdr:y>0.1575</cdr:y>
    </cdr:to>
    <cdr:cxnSp macro="">
      <cdr:nvCxnSpPr>
        <cdr:cNvPr id="9" name="Łącznik prosty ze strzałką 8"/>
        <cdr:cNvCxnSpPr/>
      </cdr:nvCxnSpPr>
      <cdr:spPr>
        <a:xfrm xmlns:a="http://schemas.openxmlformats.org/drawingml/2006/main" flipV="1">
          <a:off x="2808312" y="360040"/>
          <a:ext cx="576064" cy="7200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0.09161</cdr:x>
      <cdr:y>0.68806</cdr:y>
    </cdr:from>
    <cdr:to>
      <cdr:x>0.29011</cdr:x>
      <cdr:y>0.98251</cdr:y>
    </cdr:to>
    <cdr:cxnSp macro="">
      <cdr:nvCxnSpPr>
        <cdr:cNvPr id="3" name="Łącznik prosty ze strzałką 2"/>
        <cdr:cNvCxnSpPr/>
      </cdr:nvCxnSpPr>
      <cdr:spPr>
        <a:xfrm xmlns:a="http://schemas.openxmlformats.org/drawingml/2006/main" flipH="1">
          <a:off x="432048" y="1954178"/>
          <a:ext cx="936104" cy="836293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7030A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>
              <a:defRPr sz="1200"/>
            </a:lvl1pPr>
          </a:lstStyle>
          <a:p>
            <a:fld id="{5171C03A-E457-403E-801D-2C7285D5EB62}" type="datetimeFigureOut">
              <a:rPr lang="pl-PL" smtClean="0"/>
              <a:t>2016-03-21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8102" y="9223516"/>
            <a:ext cx="2982119" cy="485537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r">
              <a:defRPr sz="1200"/>
            </a:lvl1pPr>
          </a:lstStyle>
          <a:p>
            <a:fld id="{FE5853AB-7BF3-4AD4-BAF2-FBA699B59EA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2941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3EBA-ADD1-45C5-9D75-4AA5B41D415F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07-645D-42ED-8449-A986C8A0DCD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72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3EBA-ADD1-45C5-9D75-4AA5B41D415F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07-645D-42ED-8449-A986C8A0DCD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2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3EBA-ADD1-45C5-9D75-4AA5B41D415F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07-645D-42ED-8449-A986C8A0DCD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921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3EBA-ADD1-45C5-9D75-4AA5B41D415F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07-645D-42ED-8449-A986C8A0DCD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434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3EBA-ADD1-45C5-9D75-4AA5B41D415F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07-645D-42ED-8449-A986C8A0DCD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64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3EBA-ADD1-45C5-9D75-4AA5B41D415F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07-645D-42ED-8449-A986C8A0DCD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3EBA-ADD1-45C5-9D75-4AA5B41D415F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07-645D-42ED-8449-A986C8A0DCD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46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3EBA-ADD1-45C5-9D75-4AA5B41D415F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07-645D-42ED-8449-A986C8A0DCD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1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3EBA-ADD1-45C5-9D75-4AA5B41D415F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07-645D-42ED-8449-A986C8A0DCD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81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3EBA-ADD1-45C5-9D75-4AA5B41D415F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07-645D-42ED-8449-A986C8A0DCD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543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13EBA-ADD1-45C5-9D75-4AA5B41D415F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0B07-645D-42ED-8449-A986C8A0DCD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043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13EBA-ADD1-45C5-9D75-4AA5B41D415F}" type="datetimeFigureOut">
              <a:rPr lang="pl-PL" smtClean="0"/>
              <a:pPr/>
              <a:t>2016-03-21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D0B07-645D-42ED-8449-A986C8A0DCD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280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8864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Województwo lubuskie na tle kraju – wyniki </a:t>
            </a:r>
          </a:p>
          <a:p>
            <a:pPr algn="ctr"/>
            <a:r>
              <a:rPr lang="pl-PL" sz="2800" b="1" dirty="0" smtClean="0"/>
              <a:t>badań porównawczych przeprowadzonych </a:t>
            </a:r>
          </a:p>
          <a:p>
            <a:pPr algn="ctr"/>
            <a:r>
              <a:rPr lang="pl-PL" sz="2800" b="1" dirty="0" smtClean="0"/>
              <a:t>przez Lubuskie Stowarzyszenie na Rzecz Kobiet „BABA”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27501"/>
            <a:ext cx="3001179" cy="218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1" t="6474" r="6866" b="4993"/>
          <a:stretch/>
        </p:blipFill>
        <p:spPr bwMode="auto">
          <a:xfrm>
            <a:off x="5796136" y="4127500"/>
            <a:ext cx="3096344" cy="218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575759"/>
            <a:ext cx="2664296" cy="248658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9" t="6924" r="12735" b="11601"/>
          <a:stretch/>
        </p:blipFill>
        <p:spPr bwMode="auto">
          <a:xfrm>
            <a:off x="251520" y="1637233"/>
            <a:ext cx="3001179" cy="218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sus\Desktop\Porównanie BABA - lubuskie vs Polska\Prezentacja\65533_3a9fbded2_w1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058" y="1573635"/>
            <a:ext cx="1714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7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8864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b="1" dirty="0">
                <a:solidFill>
                  <a:prstClr val="black"/>
                </a:solidFill>
              </a:rPr>
              <a:t>D</a:t>
            </a:r>
            <a:r>
              <a:rPr lang="pl-PL" sz="3200" b="1" dirty="0" smtClean="0">
                <a:solidFill>
                  <a:prstClr val="black"/>
                </a:solidFill>
              </a:rPr>
              <a:t>ane </a:t>
            </a:r>
            <a:r>
              <a:rPr lang="pl-PL" sz="3200" b="1" dirty="0">
                <a:solidFill>
                  <a:prstClr val="black"/>
                </a:solidFill>
              </a:rPr>
              <a:t>dotyczące </a:t>
            </a:r>
            <a:r>
              <a:rPr lang="pl-PL" sz="3200" b="1" dirty="0" smtClean="0">
                <a:solidFill>
                  <a:prstClr val="black"/>
                </a:solidFill>
              </a:rPr>
              <a:t>liczby zakładanych Niebieskich Kart</a:t>
            </a:r>
            <a:endParaRPr lang="pl-PL" sz="3200" b="1" dirty="0">
              <a:solidFill>
                <a:prstClr val="black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80500" y="4293096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Dane w podziale na płeć:</a:t>
            </a:r>
          </a:p>
          <a:p>
            <a:r>
              <a:rPr lang="pl-PL" sz="2000" dirty="0" smtClean="0"/>
              <a:t>                                 10%                                                                    39%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W odniesieniu do osób doznających i stosujących przemoc – 1 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Wyłącznie do osób doznających przemocy – 1 program.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solidFill>
                  <a:prstClr val="black"/>
                </a:solidFill>
              </a:rPr>
              <a:t>Często w województwie lubuskim nie </a:t>
            </a:r>
            <a:r>
              <a:rPr lang="pl-PL" sz="2000" dirty="0">
                <a:solidFill>
                  <a:prstClr val="black"/>
                </a:solidFill>
              </a:rPr>
              <a:t>poruszały tej kwestii programy gminne</a:t>
            </a:r>
            <a:r>
              <a:rPr lang="pl-PL" sz="2000" dirty="0" smtClean="0">
                <a:solidFill>
                  <a:prstClr val="black"/>
                </a:solidFill>
              </a:rPr>
              <a:t>.</a:t>
            </a:r>
            <a:endParaRPr lang="pl-PL" sz="2000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848727"/>
              </p:ext>
            </p:extLst>
          </p:nvPr>
        </p:nvGraphicFramePr>
        <p:xfrm>
          <a:off x="611560" y="908720"/>
          <a:ext cx="352839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654688"/>
              </p:ext>
            </p:extLst>
          </p:nvPr>
        </p:nvGraphicFramePr>
        <p:xfrm>
          <a:off x="4393476" y="908720"/>
          <a:ext cx="4572000" cy="367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66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116632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Zawieranie danych dotyczących ofiar </a:t>
            </a:r>
            <a:r>
              <a:rPr lang="pl-PL" sz="2800" b="1" dirty="0"/>
              <a:t>przemocy, </a:t>
            </a:r>
            <a:endParaRPr lang="pl-PL" sz="2800" b="1" dirty="0" smtClean="0"/>
          </a:p>
          <a:p>
            <a:pPr algn="ctr"/>
            <a:r>
              <a:rPr lang="pl-PL" sz="2800" b="1" dirty="0" smtClean="0"/>
              <a:t>które </a:t>
            </a:r>
            <a:r>
              <a:rPr lang="pl-PL" sz="2800" b="1" dirty="0"/>
              <a:t>skorzystały </a:t>
            </a:r>
            <a:r>
              <a:rPr lang="pl-PL" sz="2800" b="1" dirty="0" smtClean="0"/>
              <a:t>ze </a:t>
            </a:r>
            <a:r>
              <a:rPr lang="pl-PL" sz="2800" b="1" dirty="0"/>
              <a:t>wsparcia odpowiednich </a:t>
            </a:r>
            <a:endParaRPr lang="pl-PL" sz="2800" b="1" dirty="0" smtClean="0"/>
          </a:p>
          <a:p>
            <a:pPr algn="ctr"/>
            <a:r>
              <a:rPr lang="pl-PL" sz="2800" b="1" dirty="0" smtClean="0"/>
              <a:t>ośrodków </a:t>
            </a:r>
            <a:r>
              <a:rPr lang="pl-PL" sz="2800" b="1" dirty="0"/>
              <a:t>pomocy </a:t>
            </a:r>
            <a:r>
              <a:rPr lang="pl-PL" sz="2800" b="1" dirty="0" smtClean="0"/>
              <a:t>społecznej.</a:t>
            </a:r>
            <a:endParaRPr lang="pl-PL" sz="2800" b="1" dirty="0"/>
          </a:p>
        </p:txBody>
      </p:sp>
      <p:graphicFrame>
        <p:nvGraphicFramePr>
          <p:cNvPr id="16" name="Wykres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9811448"/>
              </p:ext>
            </p:extLst>
          </p:nvPr>
        </p:nvGraphicFramePr>
        <p:xfrm>
          <a:off x="-50901" y="4570249"/>
          <a:ext cx="4427984" cy="22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rostokąt 16"/>
          <p:cNvSpPr/>
          <p:nvPr/>
        </p:nvSpPr>
        <p:spPr>
          <a:xfrm>
            <a:off x="173049" y="5152006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prstClr val="black"/>
                </a:solidFill>
              </a:rPr>
              <a:t>Programy gminne zwykle nie zawierały takich </a:t>
            </a:r>
            <a:r>
              <a:rPr lang="pl-PL" sz="2000" dirty="0" smtClean="0">
                <a:solidFill>
                  <a:prstClr val="black"/>
                </a:solidFill>
              </a:rPr>
              <a:t>informacji.</a:t>
            </a:r>
            <a:endParaRPr lang="pl-PL" dirty="0"/>
          </a:p>
        </p:txBody>
      </p:sp>
      <p:graphicFrame>
        <p:nvGraphicFramePr>
          <p:cNvPr id="21" name="Wykres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7186401"/>
              </p:ext>
            </p:extLst>
          </p:nvPr>
        </p:nvGraphicFramePr>
        <p:xfrm>
          <a:off x="5451943" y="4815294"/>
          <a:ext cx="2704610" cy="2042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262245"/>
              </p:ext>
            </p:extLst>
          </p:nvPr>
        </p:nvGraphicFramePr>
        <p:xfrm>
          <a:off x="0" y="18448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140159"/>
              </p:ext>
            </p:extLst>
          </p:nvPr>
        </p:nvGraphicFramePr>
        <p:xfrm>
          <a:off x="4572000" y="191683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18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1663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Dane z uwzględnieniem podziału na inne cechy</a:t>
            </a:r>
          </a:p>
          <a:p>
            <a:pPr algn="ctr"/>
            <a:r>
              <a:rPr lang="pl-PL" sz="2000" dirty="0"/>
              <a:t>(</a:t>
            </a:r>
            <a:r>
              <a:rPr lang="pl-PL" sz="2000" dirty="0" smtClean="0"/>
              <a:t>wiek, miejsce zamieszkania, niepełnosprawność, status społeczno-ekonomiczny)</a:t>
            </a:r>
            <a:endParaRPr lang="pl-PL" sz="2000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382978"/>
              </p:ext>
            </p:extLst>
          </p:nvPr>
        </p:nvGraphicFramePr>
        <p:xfrm>
          <a:off x="0" y="1120969"/>
          <a:ext cx="9144000" cy="2668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89143" y="5081408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Głównie łączenie z: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Alkoholizmem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Bezrobociem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r>
              <a:rPr lang="pl-PL" sz="2000" dirty="0" smtClean="0"/>
              <a:t>Programy gminne przeważnie nie uwzględniają innych cech.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830057"/>
              </p:ext>
            </p:extLst>
          </p:nvPr>
        </p:nvGraphicFramePr>
        <p:xfrm>
          <a:off x="2885405" y="3794392"/>
          <a:ext cx="4062859" cy="2574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Łącznik prosty ze strzałką 6"/>
          <p:cNvCxnSpPr/>
          <p:nvPr/>
        </p:nvCxnSpPr>
        <p:spPr>
          <a:xfrm flipV="1">
            <a:off x="5590642" y="4230258"/>
            <a:ext cx="144016" cy="369453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5723410" y="3849219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25% do pojedynczych danych</a:t>
            </a:r>
            <a:endParaRPr lang="pl-PL" sz="2000" dirty="0"/>
          </a:p>
        </p:txBody>
      </p:sp>
      <p:sp>
        <p:nvSpPr>
          <p:cNvPr id="11" name="Prostokąt 10"/>
          <p:cNvSpPr/>
          <p:nvPr/>
        </p:nvSpPr>
        <p:spPr>
          <a:xfrm>
            <a:off x="5734658" y="3856091"/>
            <a:ext cx="3240360" cy="37416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/>
          <p:cNvSpPr txBox="1"/>
          <p:nvPr/>
        </p:nvSpPr>
        <p:spPr>
          <a:xfrm>
            <a:off x="1115616" y="220486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LUBUSKIE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14637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1166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Czy program odnosi się do problemów związanych </a:t>
            </a:r>
          </a:p>
          <a:p>
            <a:pPr algn="ctr"/>
            <a:r>
              <a:rPr lang="pl-PL" sz="3200" b="1" dirty="0" smtClean="0"/>
              <a:t>z płcią społeczno-kulturową?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107504" y="1412776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stereotypów płciowych;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d</a:t>
            </a:r>
            <a:r>
              <a:rPr lang="pl-PL" sz="2000" dirty="0" smtClean="0"/>
              <a:t>yskryminacji;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635896" y="1444596"/>
            <a:ext cx="550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uprzedzeń wobec kobiet;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społecznego przyzwolenia na agresję mężczyzn;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469468"/>
              </p:ext>
            </p:extLst>
          </p:nvPr>
        </p:nvGraphicFramePr>
        <p:xfrm>
          <a:off x="107504" y="2564904"/>
          <a:ext cx="4100193" cy="360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904788"/>
              </p:ext>
            </p:extLst>
          </p:nvPr>
        </p:nvGraphicFramePr>
        <p:xfrm>
          <a:off x="4499992" y="2564904"/>
          <a:ext cx="457200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rostokąt 1"/>
          <p:cNvSpPr/>
          <p:nvPr/>
        </p:nvSpPr>
        <p:spPr>
          <a:xfrm>
            <a:off x="323528" y="6237312"/>
            <a:ext cx="3580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PIERWSZE MIEJSCE  W SKALI KRAJU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06037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Stereotypy do których odwołują się programy</a:t>
            </a:r>
            <a:endParaRPr lang="pl-PL" sz="3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1340768"/>
            <a:ext cx="87849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„Wciąż pokutuje w społeczeństwie przekonanie, że ofiary przemocy akceptują swoją sytuację, co może wpływać na obojętność wobec przypadków przemocy w rodzinie obserwowanych w otoczeniu. Częste jest zrzucanie na ofiary odpowiedzialności za doświadczaną przemoc. (…) Stosowanie przemocy bardzo często identyfikuje się z mitem, że „przemoc w związkach to sprawa prywatna</a:t>
            </a:r>
            <a:r>
              <a:rPr lang="pl-PL" sz="2000" dirty="0" smtClean="0"/>
              <a:t>”.”</a:t>
            </a:r>
            <a:endParaRPr lang="pl-PL" sz="2000" dirty="0"/>
          </a:p>
          <a:p>
            <a:endParaRPr lang="pl-PL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„</a:t>
            </a:r>
            <a:r>
              <a:rPr lang="pl-PL" sz="2000" dirty="0"/>
              <a:t>Kobiety i dzieci, najczęściej padają ofiarą przemocy w rodzinie, bowiem ciągle jeszcze uznawane są za własność, zaś mężowie i rodzice – za osoby mogące dyscyplinować innych członków rodziny. (…) </a:t>
            </a:r>
            <a:r>
              <a:rPr lang="pl-PL" sz="2000" dirty="0" smtClean="0"/>
              <a:t>Akceptacja </a:t>
            </a:r>
            <a:r>
              <a:rPr lang="pl-PL" sz="2000" dirty="0"/>
              <a:t>dla hierarchicznej struktury społeczeństwa powoduje, że w ramach tej struktury funkcjonują osoby, które wierzą, że mają prawo stosować przemoc wobec pozostałych członków swojej rodziny</a:t>
            </a:r>
            <a:r>
              <a:rPr lang="pl-PL" sz="2000" dirty="0" smtClean="0"/>
              <a:t>.”</a:t>
            </a:r>
          </a:p>
          <a:p>
            <a:endParaRPr lang="pl-PL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Przemoc </a:t>
            </a:r>
            <a:r>
              <a:rPr lang="pl-PL" sz="2000" dirty="0"/>
              <a:t>nas nie dotyczy i zdarza się </a:t>
            </a:r>
            <a:r>
              <a:rPr lang="pl-PL" sz="2000" dirty="0" smtClean="0"/>
              <a:t>rzadko, dotyczy </a:t>
            </a:r>
            <a:r>
              <a:rPr lang="pl-PL" sz="2000" dirty="0"/>
              <a:t>tylko niektórych: marginesu społecznego, innej kultury, innej warstwy społecznej</a:t>
            </a:r>
            <a:r>
              <a:rPr lang="pl-PL" sz="20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Bita </a:t>
            </a:r>
            <a:r>
              <a:rPr lang="pl-PL" sz="2000" dirty="0"/>
              <a:t>kobieta może bez problemu odejść od maltretującego ją partnera</a:t>
            </a:r>
            <a:r>
              <a:rPr lang="pl-PL" sz="2000" dirty="0" smtClean="0"/>
              <a:t>;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94334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2949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Zwracanie uwagi na potrzeby kobiet, </a:t>
            </a:r>
          </a:p>
          <a:p>
            <a:pPr algn="ctr"/>
            <a:r>
              <a:rPr lang="pl-PL" sz="3200" b="1" dirty="0" smtClean="0"/>
              <a:t>jako osób doświadczających przemocy </a:t>
            </a:r>
            <a:endParaRPr lang="pl-PL" sz="3200" b="1" dirty="0"/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452054"/>
              </p:ext>
            </p:extLst>
          </p:nvPr>
        </p:nvGraphicFramePr>
        <p:xfrm>
          <a:off x="899592" y="1340768"/>
          <a:ext cx="27363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179512" y="4221088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Alarmująco </a:t>
            </a:r>
            <a:r>
              <a:rPr lang="pl-PL" sz="2000" b="1" dirty="0"/>
              <a:t>wysoki </a:t>
            </a:r>
            <a:r>
              <a:rPr lang="pl-PL" sz="2000" b="1" dirty="0" smtClean="0"/>
              <a:t>procent!</a:t>
            </a:r>
          </a:p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 </a:t>
            </a:r>
          </a:p>
          <a:p>
            <a:pPr algn="just"/>
            <a:r>
              <a:rPr lang="pl-PL" sz="2000" dirty="0" smtClean="0"/>
              <a:t>Pomimo </a:t>
            </a:r>
            <a:r>
              <a:rPr lang="pl-PL" sz="2000" dirty="0"/>
              <a:t>tego, że dostrzegano stereotypy związane z płcią, to z tego spostrzeżenia nie wyciągnięto wniosków. </a:t>
            </a:r>
            <a:endParaRPr lang="pl-PL" sz="2000" dirty="0" smtClean="0"/>
          </a:p>
          <a:p>
            <a:pPr algn="just"/>
            <a:r>
              <a:rPr lang="pl-PL" sz="2000" dirty="0" smtClean="0"/>
              <a:t>Wypadałoby </a:t>
            </a:r>
            <a:r>
              <a:rPr lang="pl-PL" sz="2000" dirty="0"/>
              <a:t>podjąć dalsze kroki w postaci sprecyzowania potrzeb konkretnej grupy docelowej i odpowiedzi na nie. </a:t>
            </a:r>
          </a:p>
        </p:txBody>
      </p:sp>
      <p:cxnSp>
        <p:nvCxnSpPr>
          <p:cNvPr id="9" name="Łącznik prosty ze strzałką 8"/>
          <p:cNvCxnSpPr/>
          <p:nvPr/>
        </p:nvCxnSpPr>
        <p:spPr>
          <a:xfrm>
            <a:off x="3131840" y="3113165"/>
            <a:ext cx="1152128" cy="108012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2987824" y="4221088"/>
            <a:ext cx="3149294" cy="36004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639258"/>
              </p:ext>
            </p:extLst>
          </p:nvPr>
        </p:nvGraphicFramePr>
        <p:xfrm>
          <a:off x="4427984" y="1402814"/>
          <a:ext cx="4716016" cy="2840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9972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88640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Program odnosi sią do poprawy sytuacji grup konkretnych osób czy wyłącznie rodzin?</a:t>
            </a:r>
            <a:endParaRPr lang="pl-PL" sz="3200" b="1" dirty="0"/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00128"/>
              </p:ext>
            </p:extLst>
          </p:nvPr>
        </p:nvGraphicFramePr>
        <p:xfrm>
          <a:off x="850987" y="1500823"/>
          <a:ext cx="7442026" cy="3872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251520" y="537321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Programy powinny ujmować nie tylko rodziny w całości, ale zwracać uwagę na indywidualne potrzeby np.: grupy osób doświadczających przemocy, najlepiej przy uwzględnieniu ich wieku i płci.</a:t>
            </a:r>
          </a:p>
        </p:txBody>
      </p:sp>
    </p:spTree>
    <p:extLst>
      <p:ext uri="{BB962C8B-B14F-4D97-AF65-F5344CB8AC3E}">
        <p14:creationId xmlns:p14="http://schemas.microsoft.com/office/powerpoint/2010/main" val="562143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188640"/>
            <a:ext cx="914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Czy program zakłada współpracę z organizacjami pozarządowymi w procesie jego realizacji?</a:t>
            </a:r>
            <a:endParaRPr lang="pl-PL" sz="32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1519" y="5661248"/>
            <a:ext cx="8640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25% programów </a:t>
            </a:r>
            <a:r>
              <a:rPr lang="pl-PL" sz="2000" dirty="0" smtClean="0"/>
              <a:t>lubuskich zakłada </a:t>
            </a:r>
            <a:r>
              <a:rPr lang="pl-PL" sz="2000" dirty="0" smtClean="0"/>
              <a:t>współpracę zarówno z instytucjami </a:t>
            </a:r>
            <a:r>
              <a:rPr lang="pl-PL" sz="2000" dirty="0" smtClean="0"/>
              <a:t>działającymi </a:t>
            </a:r>
            <a:r>
              <a:rPr lang="pl-PL" sz="2000" dirty="0" smtClean="0"/>
              <a:t>na rzecz kobiet jak i katolickimi. </a:t>
            </a:r>
            <a:endParaRPr lang="pl-PL" sz="2000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0160"/>
              </p:ext>
            </p:extLst>
          </p:nvPr>
        </p:nvGraphicFramePr>
        <p:xfrm>
          <a:off x="0" y="13407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1912026"/>
              </p:ext>
            </p:extLst>
          </p:nvPr>
        </p:nvGraphicFramePr>
        <p:xfrm>
          <a:off x="4572000" y="13407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pole tekstowe 30"/>
          <p:cNvSpPr txBox="1"/>
          <p:nvPr/>
        </p:nvSpPr>
        <p:spPr>
          <a:xfrm>
            <a:off x="395536" y="3861048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/>
              <a:t>Specjalizującymi się w działaniach </a:t>
            </a:r>
          </a:p>
          <a:p>
            <a:pPr algn="ctr"/>
            <a:r>
              <a:rPr lang="pl-PL" sz="2000" dirty="0" smtClean="0"/>
              <a:t>skierowanych do kobiet lub równościowych.</a:t>
            </a:r>
          </a:p>
          <a:p>
            <a:pPr algn="ctr"/>
            <a:r>
              <a:rPr lang="pl-PL" sz="2000" dirty="0" smtClean="0"/>
              <a:t>33,3%                                                                                        5,7%</a:t>
            </a:r>
          </a:p>
          <a:p>
            <a:pPr algn="ctr"/>
            <a:endParaRPr lang="pl-PL" sz="2000" dirty="0" smtClean="0"/>
          </a:p>
          <a:p>
            <a:pPr algn="ctr"/>
            <a:r>
              <a:rPr lang="pl-PL" sz="2000" dirty="0" smtClean="0"/>
              <a:t>Pozostałe o charakterze katolickim.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91526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6172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Czy w ramach zaplanowanych działań </a:t>
            </a:r>
          </a:p>
          <a:p>
            <a:pPr algn="ctr"/>
            <a:r>
              <a:rPr lang="pl-PL" sz="3200" b="1" dirty="0" smtClean="0"/>
              <a:t>pojawiają się działania skierowane </a:t>
            </a:r>
          </a:p>
          <a:p>
            <a:pPr algn="ctr"/>
            <a:r>
              <a:rPr lang="pl-PL" sz="3200" b="1" dirty="0" smtClean="0"/>
              <a:t>wyłącznie do kobiet/mężczyzn?</a:t>
            </a:r>
            <a:endParaRPr lang="pl-PL" sz="3200" b="1" dirty="0"/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136925"/>
              </p:ext>
            </p:extLst>
          </p:nvPr>
        </p:nvGraphicFramePr>
        <p:xfrm>
          <a:off x="206048" y="1844824"/>
          <a:ext cx="494201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rostokąt 3"/>
          <p:cNvSpPr/>
          <p:nvPr/>
        </p:nvSpPr>
        <p:spPr>
          <a:xfrm>
            <a:off x="4353059" y="3573016"/>
            <a:ext cx="46085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W naszym województwie tylko program miasta Zielona Góra planuje konkretne działania skierowane wyłącznie zarówno do kobiet jak i mężczyzn.</a:t>
            </a:r>
          </a:p>
        </p:txBody>
      </p:sp>
    </p:spTree>
    <p:extLst>
      <p:ext uri="{BB962C8B-B14F-4D97-AF65-F5344CB8AC3E}">
        <p14:creationId xmlns:p14="http://schemas.microsoft.com/office/powerpoint/2010/main" val="871811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2924" y="188640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Czy program zawiera informacje na temat sposobu monitorowania postępów w jego realizacji? </a:t>
            </a:r>
            <a:endParaRPr lang="pl-PL" sz="3200" b="1" dirty="0"/>
          </a:p>
        </p:txBody>
      </p:sp>
      <p:graphicFrame>
        <p:nvGraphicFramePr>
          <p:cNvPr id="3" name="Wykres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3497190"/>
              </p:ext>
            </p:extLst>
          </p:nvPr>
        </p:nvGraphicFramePr>
        <p:xfrm>
          <a:off x="0" y="1844824"/>
          <a:ext cx="4932040" cy="3307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02924" y="573325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Jeżeli nie wiemy jak sprawdzać postępy przebiegu założeń programu, to nie możemy </a:t>
            </a:r>
            <a:r>
              <a:rPr lang="pl-PL" sz="2000" dirty="0" smtClean="0"/>
              <a:t>orzec czy </a:t>
            </a:r>
            <a:r>
              <a:rPr lang="pl-PL" sz="2000" dirty="0"/>
              <a:t>jest on skuteczny i powziąć odpowiednich działań, aby go ulepszyć. 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693284"/>
              </p:ext>
            </p:extLst>
          </p:nvPr>
        </p:nvGraphicFramePr>
        <p:xfrm>
          <a:off x="4192112" y="1844824"/>
          <a:ext cx="4924425" cy="3518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046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21761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PRZESTUDIOWANE PROGRAMY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148063" y="1064930"/>
            <a:ext cx="351424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Miasta Zielona Góra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Gminy Świebodzin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Gminy Słubice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Gminy Cybinka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Gminy Rzepin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Gminy Drezdenko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Gminy Szprotawa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Gminy Skwierzyna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Gminy Bobrowice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Gminy Słońsk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Gminy Zwierzyn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Gminy Zabór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2400" dirty="0" smtClean="0"/>
          </a:p>
          <a:p>
            <a:pPr marL="742950" lvl="1" indent="-285750">
              <a:buFontTx/>
              <a:buChar char="-"/>
            </a:pPr>
            <a:endParaRPr lang="pl-PL" sz="20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09681" y="1064930"/>
            <a:ext cx="50264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cs typeface="Times New Roman" panose="02020603050405020304" pitchFamily="18" charset="0"/>
              </a:rPr>
              <a:t>Województwa lubuskiego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cs typeface="Times New Roman" panose="02020603050405020304" pitchFamily="18" charset="0"/>
              </a:rPr>
              <a:t>Powiatu nowosolskiego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cs typeface="Times New Roman" panose="02020603050405020304" pitchFamily="18" charset="0"/>
              </a:rPr>
              <a:t>Powiatu sulęcińskiego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cs typeface="Times New Roman" panose="02020603050405020304" pitchFamily="18" charset="0"/>
              </a:rPr>
              <a:t>Powiatu strzelecko-drezdeneckiego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cs typeface="Times New Roman" panose="02020603050405020304" pitchFamily="18" charset="0"/>
              </a:rPr>
              <a:t>Powiatu żagańskiego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cs typeface="Times New Roman" panose="02020603050405020304" pitchFamily="18" charset="0"/>
              </a:rPr>
              <a:t>Powiatu żarskiego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cs typeface="Times New Roman" panose="02020603050405020304" pitchFamily="18" charset="0"/>
              </a:rPr>
              <a:t>Powiatu gorzowskiego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>
                <a:cs typeface="Times New Roman" panose="02020603050405020304" pitchFamily="18" charset="0"/>
              </a:rPr>
              <a:t>Powiatu zielonogórskiego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09681" y="5214350"/>
            <a:ext cx="8626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Łącznie w Polsce przebadano 318 </a:t>
            </a:r>
            <a:r>
              <a:rPr lang="pl-PL" sz="2000" dirty="0" smtClean="0"/>
              <a:t>programów: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16 wojewódzkich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81 powiatowych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 smtClean="0"/>
              <a:t>221 gminnych</a:t>
            </a:r>
            <a:r>
              <a:rPr lang="pl-PL" sz="2000" dirty="0"/>
              <a:t>.</a:t>
            </a:r>
          </a:p>
        </p:txBody>
      </p:sp>
      <p:pic>
        <p:nvPicPr>
          <p:cNvPr id="2050" name="Picture 2" descr="C:\Users\Asus\Desktop\Porównanie BABA - lubuskie vs Polska\Prezentacja\POLSKA_mapa_woj_z_powiatam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97152"/>
            <a:ext cx="2074803" cy="192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4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191542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Czy zawierają konkretne wskaźniki postępu (rezultatu) w ich realizacji?</a:t>
            </a:r>
            <a:endParaRPr lang="pl-PL" sz="3200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107504" y="5733256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Bez </a:t>
            </a:r>
            <a:r>
              <a:rPr lang="pl-PL" sz="2000" dirty="0"/>
              <a:t>wskaźników nie znamy kryteriów według jakich możemy ocenić intratność </a:t>
            </a:r>
            <a:endParaRPr lang="pl-PL" sz="2000" dirty="0" smtClean="0"/>
          </a:p>
          <a:p>
            <a:r>
              <a:rPr lang="pl-PL" sz="2000" dirty="0" smtClean="0"/>
              <a:t>i </a:t>
            </a:r>
            <a:r>
              <a:rPr lang="pl-PL" sz="2000" dirty="0"/>
              <a:t>skalę podjętych w ramach programu działań. 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820246"/>
              </p:ext>
            </p:extLst>
          </p:nvPr>
        </p:nvGraphicFramePr>
        <p:xfrm>
          <a:off x="0" y="1412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587749"/>
              </p:ext>
            </p:extLst>
          </p:nvPr>
        </p:nvGraphicFramePr>
        <p:xfrm>
          <a:off x="4572000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107504" y="436510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W</a:t>
            </a:r>
            <a:r>
              <a:rPr lang="pl-PL" sz="2000" dirty="0" smtClean="0"/>
              <a:t>skaźniki przypisane każdemu działaniu</a:t>
            </a:r>
          </a:p>
          <a:p>
            <a:r>
              <a:rPr lang="pl-PL" sz="2000" dirty="0" smtClean="0"/>
              <a:t>                               15%                                                                         34,2%</a:t>
            </a:r>
            <a:endParaRPr lang="pl-PL" sz="2000" dirty="0"/>
          </a:p>
        </p:txBody>
      </p:sp>
      <p:cxnSp>
        <p:nvCxnSpPr>
          <p:cNvPr id="8" name="Łącznik prosty ze strzałką 7"/>
          <p:cNvCxnSpPr/>
          <p:nvPr/>
        </p:nvCxnSpPr>
        <p:spPr>
          <a:xfrm>
            <a:off x="1691680" y="3284984"/>
            <a:ext cx="432048" cy="14340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 flipH="1">
            <a:off x="6948264" y="3284984"/>
            <a:ext cx="576064" cy="14340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754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83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Czy podana jest konkretna wysokość środków finansowych przeznaczonych na realizację programu?</a:t>
            </a:r>
            <a:endParaRPr lang="pl-PL" sz="3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57703" y="4149080"/>
            <a:ext cx="86409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Żaden z analizowanych programów nie podaje konkretnej sumy pieniędzy</a:t>
            </a:r>
            <a:r>
              <a:rPr lang="pl-PL" sz="2000" dirty="0" smtClean="0"/>
              <a:t>.</a:t>
            </a:r>
          </a:p>
          <a:p>
            <a:r>
              <a:rPr lang="pl-PL" sz="2000" dirty="0"/>
              <a:t>Podobna sytuacja ma miejsce w całym kraju, najczęściej są to bardzo ogólne </a:t>
            </a:r>
            <a:r>
              <a:rPr lang="pl-PL" sz="2000" dirty="0" smtClean="0"/>
              <a:t>informacje.</a:t>
            </a:r>
            <a:endParaRPr lang="pl-PL" sz="2000" dirty="0" smtClean="0"/>
          </a:p>
          <a:p>
            <a:endParaRPr lang="pl-PL" sz="500" dirty="0" smtClean="0"/>
          </a:p>
          <a:p>
            <a:r>
              <a:rPr lang="pl-PL" sz="2000" dirty="0" smtClean="0"/>
              <a:t>Ciężko jest planować jakiekolwiek działania a w szczególności jakieś konkretne przedsięwzięcia, gdy nie wiemy jakie środki możemy na to przeznaczyć.</a:t>
            </a:r>
          </a:p>
          <a:p>
            <a:endParaRPr lang="pl-PL" sz="500" dirty="0" smtClean="0"/>
          </a:p>
          <a:p>
            <a:r>
              <a:rPr lang="pl-PL" sz="2000" dirty="0" smtClean="0"/>
              <a:t>Blokuje to kreowanie większych inicjatyw profilaktycznych jaki i działań w celu pomocy osobom uwikłanym w przemoc w rodzinie.</a:t>
            </a:r>
            <a:endParaRPr lang="pl-PL" sz="2000" dirty="0"/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869416"/>
              </p:ext>
            </p:extLst>
          </p:nvPr>
        </p:nvGraphicFramePr>
        <p:xfrm>
          <a:off x="0" y="12469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C:\Users\Asus\AppData\Local\Microsoft\Windows\Temporary Internet Files\Content.IE5\FALGCXPC\exclamation-mark-350200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571" y="1265858"/>
            <a:ext cx="14519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0170899"/>
              </p:ext>
            </p:extLst>
          </p:nvPr>
        </p:nvGraphicFramePr>
        <p:xfrm>
          <a:off x="4572786" y="995102"/>
          <a:ext cx="4566166" cy="3061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71762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708441"/>
              </p:ext>
            </p:extLst>
          </p:nvPr>
        </p:nvGraphicFramePr>
        <p:xfrm>
          <a:off x="0" y="1844824"/>
          <a:ext cx="39959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0" y="1886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Czy program odnosi się do wniosków wynikających ze sprawozdań z realizacji poprzednich programów przeciwdziałania przemocy w rodzinie?</a:t>
            </a:r>
            <a:endParaRPr lang="pl-PL" sz="32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9512" y="4509120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W naszym regionie ani jeden program nie odniósł się do tej kwestii, która jest niezmiernie istotna.</a:t>
            </a:r>
          </a:p>
          <a:p>
            <a:r>
              <a:rPr lang="pl-PL" sz="2000" dirty="0"/>
              <a:t>Niewiele lepiej sytuacja przedstawia się na terenie całego kraju pomimo </a:t>
            </a:r>
            <a:r>
              <a:rPr lang="pl-PL" sz="2000" dirty="0" smtClean="0"/>
              <a:t>faktu, </a:t>
            </a:r>
            <a:r>
              <a:rPr lang="pl-PL" sz="2000" dirty="0"/>
              <a:t>iż 58,5% analizowanych programów zakładało bieżące sprawozdawanie się z  jego realizacji.</a:t>
            </a:r>
          </a:p>
          <a:p>
            <a:r>
              <a:rPr lang="pl-PL" sz="2000" dirty="0" smtClean="0"/>
              <a:t>Analiza </a:t>
            </a:r>
            <a:r>
              <a:rPr lang="pl-PL" sz="2000" dirty="0" smtClean="0"/>
              <a:t>skuteczności poprzednich działań mogłaby ustrzec przed popełnianiem </a:t>
            </a:r>
          </a:p>
          <a:p>
            <a:r>
              <a:rPr lang="pl-PL" sz="2000" dirty="0" smtClean="0"/>
              <a:t>tych samych błędów, usprawnić pomoc oraz zapobieganie przemocy w rodzinie. </a:t>
            </a:r>
            <a:endParaRPr lang="pl-PL" sz="2000" dirty="0"/>
          </a:p>
        </p:txBody>
      </p:sp>
      <p:pic>
        <p:nvPicPr>
          <p:cNvPr id="2051" name="Picture 3" descr="C:\Users\Asus\AppData\Local\Microsoft\Windows\Temporary Internet Files\Content.IE5\FALGCXPC\exclamation-mark-350200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8300"/>
            <a:ext cx="1524000" cy="264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024099"/>
              </p:ext>
            </p:extLst>
          </p:nvPr>
        </p:nvGraphicFramePr>
        <p:xfrm>
          <a:off x="5004048" y="1844824"/>
          <a:ext cx="4139952" cy="261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64541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0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Czy program przewiduje bieżące sprawozdawanie </a:t>
            </a:r>
          </a:p>
          <a:p>
            <a:pPr algn="ctr"/>
            <a:r>
              <a:rPr lang="pl-PL" sz="3200" b="1" dirty="0" smtClean="0"/>
              <a:t>się z jego realizacji?</a:t>
            </a:r>
            <a:endParaRPr lang="pl-PL" sz="3200" b="1" dirty="0"/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085985"/>
              </p:ext>
            </p:extLst>
          </p:nvPr>
        </p:nvGraphicFramePr>
        <p:xfrm>
          <a:off x="-8974" y="1772817"/>
          <a:ext cx="458097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pole tekstowe 12"/>
          <p:cNvSpPr txBox="1"/>
          <p:nvPr/>
        </p:nvSpPr>
        <p:spPr>
          <a:xfrm>
            <a:off x="107504" y="5589240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Wystarczy lekki wysiłek podjęty w tym celu, a przełożyłoby </a:t>
            </a:r>
            <a:r>
              <a:rPr lang="pl-PL" sz="2000" dirty="0" smtClean="0"/>
              <a:t>się </a:t>
            </a:r>
            <a:r>
              <a:rPr lang="pl-PL" sz="2000" dirty="0"/>
              <a:t>to na </a:t>
            </a:r>
            <a:r>
              <a:rPr lang="pl-PL" sz="2000" dirty="0" smtClean="0"/>
              <a:t>możliwość dopracowania </a:t>
            </a:r>
            <a:r>
              <a:rPr lang="pl-PL" sz="2000" dirty="0"/>
              <a:t>działań, </a:t>
            </a:r>
            <a:r>
              <a:rPr lang="pl-PL" sz="2000" dirty="0" smtClean="0"/>
              <a:t>korekty </a:t>
            </a:r>
            <a:r>
              <a:rPr lang="pl-PL" sz="2000" dirty="0"/>
              <a:t>ewentualnych błędów i ogólną poprawę wydajności przeciwdziałania przemocy </a:t>
            </a:r>
            <a:r>
              <a:rPr lang="pl-PL" sz="2000" dirty="0" smtClean="0"/>
              <a:t>w </a:t>
            </a:r>
            <a:r>
              <a:rPr lang="pl-PL" sz="2000" dirty="0"/>
              <a:t>rodzinie.</a:t>
            </a:r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416856"/>
              </p:ext>
            </p:extLst>
          </p:nvPr>
        </p:nvGraphicFramePr>
        <p:xfrm>
          <a:off x="4572000" y="1772816"/>
          <a:ext cx="45720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4355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3146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PODSUMOWANIE</a:t>
            </a:r>
            <a:endParaRPr lang="pl-PL" sz="3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1340768"/>
            <a:ext cx="87849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Programy </a:t>
            </a:r>
            <a:r>
              <a:rPr lang="pl-PL" sz="2000" smtClean="0"/>
              <a:t>zróżnicowane </a:t>
            </a:r>
            <a:r>
              <a:rPr lang="pl-PL" sz="2000" smtClean="0"/>
              <a:t>jakościowo;</a:t>
            </a:r>
            <a:endParaRPr lang="pl-P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Programy </a:t>
            </a:r>
            <a:r>
              <a:rPr lang="pl-PL" sz="2000" dirty="0"/>
              <a:t>gminne </a:t>
            </a:r>
            <a:r>
              <a:rPr lang="pl-PL" sz="2000" dirty="0" smtClean="0"/>
              <a:t>pisane </a:t>
            </a:r>
            <a:r>
              <a:rPr lang="pl-PL" sz="2000" dirty="0"/>
              <a:t>w oparciu o </a:t>
            </a:r>
            <a:r>
              <a:rPr lang="pl-PL" sz="2000" dirty="0" smtClean="0"/>
              <a:t>powiatowe;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Programy gminne </a:t>
            </a:r>
            <a:r>
              <a:rPr lang="pl-PL" sz="2000" dirty="0" smtClean="0"/>
              <a:t>nie </a:t>
            </a:r>
            <a:r>
              <a:rPr lang="pl-PL" sz="2000" dirty="0"/>
              <a:t>podawały lokalnych danych dotyczących zjawiska </a:t>
            </a:r>
            <a:r>
              <a:rPr lang="pl-PL" sz="2000" dirty="0" smtClean="0"/>
              <a:t>przemocy (jeżeli </a:t>
            </a:r>
            <a:r>
              <a:rPr lang="pl-PL" sz="2000" dirty="0"/>
              <a:t>nie wiemy jaka jest skala zjawiska, nie możemy podjąć adekwatnych </a:t>
            </a:r>
            <a:r>
              <a:rPr lang="pl-PL" sz="2000" dirty="0" smtClean="0"/>
              <a:t>działań);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Kwestia przemocy wobec kobiet </a:t>
            </a:r>
            <a:r>
              <a:rPr lang="pl-PL" sz="2000" dirty="0" smtClean="0"/>
              <a:t>potraktowana wymijająco;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Dominujący </a:t>
            </a:r>
            <a:r>
              <a:rPr lang="pl-PL" sz="2000" dirty="0" smtClean="0"/>
              <a:t>podział </a:t>
            </a:r>
            <a:r>
              <a:rPr lang="pl-PL" sz="2000" dirty="0"/>
              <a:t>na ofiary i sprawców przemocy, bez zaznaczenia płci danych </a:t>
            </a:r>
            <a:r>
              <a:rPr lang="pl-PL" sz="2000" dirty="0" smtClean="0"/>
              <a:t>grup;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Wyniki województwa lubuskiego na tle ogólnopolskim wypadają dosyć dobrze, jednak wciąż jest wiele kwestii nad którymi warto byłoby popracować.</a:t>
            </a:r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2402355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1253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Źródła: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179512" y="1710106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Programy przeciwdziałania przemocy w rodzinie (wymienione na slajdzie 3)</a:t>
            </a: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Kwestionariusz do analizy programów przeciwdziałania przemocy w </a:t>
            </a:r>
            <a:r>
              <a:rPr lang="pl-PL" sz="2000" dirty="0" smtClean="0"/>
              <a:t>rodzinie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Ogólnopolskie raporty analizy programów przeciwdziałania przemocy w rodzinie</a:t>
            </a:r>
            <a:endParaRPr lang="pl-P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Strony internetowe: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2000" dirty="0" smtClean="0"/>
              <a:t>Stowarzyszenia BABA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2000" dirty="0" smtClean="0"/>
              <a:t>Fundacji </a:t>
            </a:r>
            <a:r>
              <a:rPr lang="pl-PL" sz="2000" dirty="0" err="1" smtClean="0"/>
              <a:t>Feminoteka</a:t>
            </a:r>
            <a:endParaRPr lang="pl-PL" sz="20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l-PL" sz="2000" dirty="0" smtClean="0"/>
              <a:t>Uniwersytetu Zielonogórskiego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82" y="4149080"/>
            <a:ext cx="3239653" cy="235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" y="3938782"/>
            <a:ext cx="3776819" cy="2716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1C12E8"/>
                </a:solidFill>
              </a:rPr>
              <a:t>DZIĘKUJEMY </a:t>
            </a:r>
            <a:r>
              <a:rPr lang="pl-PL" sz="4000" b="1" dirty="0" smtClean="0">
                <a:solidFill>
                  <a:srgbClr val="1C12E8"/>
                </a:solidFill>
              </a:rPr>
              <a:t>ZA UWAGĘ!</a:t>
            </a:r>
            <a:endParaRPr lang="pl-PL" sz="4000" b="1" dirty="0">
              <a:solidFill>
                <a:srgbClr val="1C12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98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Czy program definiuje poszczególne </a:t>
            </a:r>
          </a:p>
          <a:p>
            <a:pPr algn="ctr"/>
            <a:r>
              <a:rPr lang="pl-PL" sz="3200" b="1" dirty="0" smtClean="0"/>
              <a:t>rodzaje przemocy?</a:t>
            </a:r>
            <a:endParaRPr lang="pl-PL" sz="3200" b="1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828652"/>
              </p:ext>
            </p:extLst>
          </p:nvPr>
        </p:nvGraphicFramePr>
        <p:xfrm>
          <a:off x="179514" y="1412776"/>
          <a:ext cx="43924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Wykres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1373028"/>
              </p:ext>
            </p:extLst>
          </p:nvPr>
        </p:nvGraphicFramePr>
        <p:xfrm>
          <a:off x="4633711" y="1412776"/>
          <a:ext cx="433077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481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5516" y="1340768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dirty="0" smtClean="0">
                <a:solidFill>
                  <a:prstClr val="black"/>
                </a:solidFill>
              </a:rPr>
              <a:t>W województwie </a:t>
            </a:r>
            <a:r>
              <a:rPr lang="pl-PL" sz="2000" b="1" dirty="0" smtClean="0">
                <a:solidFill>
                  <a:prstClr val="black"/>
                </a:solidFill>
              </a:rPr>
              <a:t>lubuskim jedynie 40</a:t>
            </a:r>
            <a:r>
              <a:rPr lang="pl-PL" sz="2000" b="1" dirty="0">
                <a:solidFill>
                  <a:prstClr val="black"/>
                </a:solidFill>
              </a:rPr>
              <a:t>% </a:t>
            </a:r>
            <a:r>
              <a:rPr lang="pl-PL" sz="2000" b="1" dirty="0" smtClean="0">
                <a:solidFill>
                  <a:prstClr val="black"/>
                </a:solidFill>
              </a:rPr>
              <a:t>programów </a:t>
            </a:r>
            <a:r>
              <a:rPr lang="pl-PL" sz="2000" dirty="0" smtClean="0">
                <a:solidFill>
                  <a:prstClr val="black"/>
                </a:solidFill>
              </a:rPr>
              <a:t>definiowało każdy </a:t>
            </a:r>
            <a:endParaRPr lang="pl-PL" sz="2000" dirty="0" smtClean="0">
              <a:solidFill>
                <a:prstClr val="black"/>
              </a:solidFill>
            </a:endParaRPr>
          </a:p>
          <a:p>
            <a:pPr lvl="0"/>
            <a:r>
              <a:rPr lang="pl-PL" sz="2000" dirty="0" smtClean="0">
                <a:solidFill>
                  <a:prstClr val="black"/>
                </a:solidFill>
              </a:rPr>
              <a:t>z </a:t>
            </a:r>
            <a:r>
              <a:rPr lang="pl-PL" sz="2000" dirty="0" smtClean="0">
                <a:solidFill>
                  <a:prstClr val="black"/>
                </a:solidFill>
              </a:rPr>
              <a:t>wymienionych rodzajów przemocy, a w ogólnopolskim raporcie zbiorczym większość programów zawierała takie definicje.</a:t>
            </a:r>
          </a:p>
          <a:p>
            <a:pPr lvl="0"/>
            <a:r>
              <a:rPr lang="pl-PL" sz="2000" dirty="0" smtClean="0">
                <a:solidFill>
                  <a:prstClr val="black"/>
                </a:solidFill>
              </a:rPr>
              <a:t>Aż 40</a:t>
            </a:r>
            <a:r>
              <a:rPr lang="pl-PL" sz="2000" dirty="0">
                <a:solidFill>
                  <a:prstClr val="black"/>
                </a:solidFill>
              </a:rPr>
              <a:t>% nie definiowało żadnego zjawiska przemocy</a:t>
            </a:r>
            <a:r>
              <a:rPr lang="pl-PL" sz="2000" dirty="0" smtClean="0">
                <a:solidFill>
                  <a:prstClr val="black"/>
                </a:solidFill>
              </a:rPr>
              <a:t>.</a:t>
            </a:r>
          </a:p>
          <a:p>
            <a:pPr lvl="0"/>
            <a:endParaRPr lang="pl-PL" sz="2000" dirty="0">
              <a:solidFill>
                <a:prstClr val="black"/>
              </a:solidFill>
            </a:endParaRPr>
          </a:p>
          <a:p>
            <a:pPr lvl="0"/>
            <a:endParaRPr lang="pl-PL" sz="2000" dirty="0" smtClean="0">
              <a:solidFill>
                <a:prstClr val="black"/>
              </a:solidFill>
            </a:endParaRPr>
          </a:p>
          <a:p>
            <a:pPr lvl="0"/>
            <a:endParaRPr lang="pl-PL" sz="2000" dirty="0">
              <a:solidFill>
                <a:prstClr val="black"/>
              </a:solidFill>
            </a:endParaRPr>
          </a:p>
          <a:p>
            <a:pPr lvl="0"/>
            <a:endParaRPr lang="pl-PL" sz="2000" dirty="0" smtClean="0">
              <a:solidFill>
                <a:prstClr val="black"/>
              </a:solidFill>
            </a:endParaRPr>
          </a:p>
          <a:p>
            <a:pPr lvl="0"/>
            <a:endParaRPr lang="pl-PL" sz="2000" dirty="0">
              <a:solidFill>
                <a:prstClr val="black"/>
              </a:solidFill>
            </a:endParaRPr>
          </a:p>
          <a:p>
            <a:pPr lvl="0"/>
            <a:endParaRPr lang="pl-PL" sz="2000" dirty="0" smtClean="0">
              <a:solidFill>
                <a:prstClr val="black"/>
              </a:solidFill>
            </a:endParaRPr>
          </a:p>
          <a:p>
            <a:pPr lvl="0"/>
            <a:endParaRPr lang="pl-PL" sz="2000" dirty="0">
              <a:solidFill>
                <a:prstClr val="black"/>
              </a:solidFill>
            </a:endParaRPr>
          </a:p>
          <a:p>
            <a:pPr lvl="0"/>
            <a:endParaRPr lang="pl-PL" sz="2000" dirty="0" smtClean="0">
              <a:solidFill>
                <a:prstClr val="black"/>
              </a:solidFill>
            </a:endParaRPr>
          </a:p>
          <a:p>
            <a:pPr lvl="0"/>
            <a:endParaRPr lang="pl-PL" sz="2000" dirty="0" smtClean="0">
              <a:solidFill>
                <a:prstClr val="black"/>
              </a:solidFill>
            </a:endParaRPr>
          </a:p>
          <a:p>
            <a:pPr lvl="0"/>
            <a:endParaRPr lang="pl-PL" sz="2000" dirty="0">
              <a:solidFill>
                <a:prstClr val="black"/>
              </a:solidFill>
            </a:endParaRPr>
          </a:p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Jak </a:t>
            </a:r>
            <a:r>
              <a:rPr lang="pl-PL" sz="2000" b="1" dirty="0"/>
              <a:t>można przeciwdziałać czemuś, jeżeli nie określimy problemu</a:t>
            </a:r>
            <a:r>
              <a:rPr lang="pl-PL" sz="2000" b="1" dirty="0" smtClean="0"/>
              <a:t>?</a:t>
            </a:r>
            <a:endParaRPr lang="pl-PL" sz="2000" b="1" dirty="0"/>
          </a:p>
        </p:txBody>
      </p:sp>
      <p:sp>
        <p:nvSpPr>
          <p:cNvPr id="5" name="Prostokąt 4"/>
          <p:cNvSpPr/>
          <p:nvPr/>
        </p:nvSpPr>
        <p:spPr>
          <a:xfrm>
            <a:off x="215516" y="188640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b="1" dirty="0">
                <a:solidFill>
                  <a:prstClr val="black"/>
                </a:solidFill>
              </a:rPr>
              <a:t>Czy program definiuje poszczególne </a:t>
            </a:r>
          </a:p>
          <a:p>
            <a:pPr lvl="0" algn="ctr"/>
            <a:r>
              <a:rPr lang="pl-PL" sz="3200" b="1" dirty="0">
                <a:solidFill>
                  <a:prstClr val="black"/>
                </a:solidFill>
              </a:rPr>
              <a:t>rodzaje przemocy?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476315"/>
              </p:ext>
            </p:extLst>
          </p:nvPr>
        </p:nvGraphicFramePr>
        <p:xfrm>
          <a:off x="2892193" y="2996952"/>
          <a:ext cx="3359613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39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88640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/>
              <a:t>Czy program definiuje następujące </a:t>
            </a:r>
          </a:p>
          <a:p>
            <a:pPr algn="ctr"/>
            <a:r>
              <a:rPr lang="pl-PL" sz="3200" b="1" dirty="0"/>
              <a:t>rodzaje </a:t>
            </a:r>
            <a:r>
              <a:rPr lang="pl-PL" sz="3200" b="1" dirty="0" smtClean="0"/>
              <a:t>przemocy z uwzględnieniem kategorii płci?</a:t>
            </a:r>
            <a:endParaRPr lang="pl-PL" sz="3200" b="1" dirty="0"/>
          </a:p>
        </p:txBody>
      </p:sp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729415"/>
              </p:ext>
            </p:extLst>
          </p:nvPr>
        </p:nvGraphicFramePr>
        <p:xfrm>
          <a:off x="171824" y="1412776"/>
          <a:ext cx="4572000" cy="5212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076036"/>
              </p:ext>
            </p:extLst>
          </p:nvPr>
        </p:nvGraphicFramePr>
        <p:xfrm>
          <a:off x="5220072" y="1412776"/>
          <a:ext cx="360045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50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18864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Czy program zawiera informację, </a:t>
            </a:r>
          </a:p>
          <a:p>
            <a:pPr algn="ctr"/>
            <a:r>
              <a:rPr lang="pl-PL" sz="3200" b="1" dirty="0" smtClean="0"/>
              <a:t>że osobami doświadczającymi przemocy domowej są najczęściej kobiety?</a:t>
            </a:r>
            <a:endParaRPr lang="pl-PL" sz="3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79512" y="5013176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/>
              <a:t>Dostrzegając to można planować </a:t>
            </a:r>
            <a:r>
              <a:rPr lang="pl-PL" sz="2000" dirty="0" smtClean="0"/>
              <a:t>działania skierowane </a:t>
            </a:r>
            <a:r>
              <a:rPr lang="pl-PL" sz="2000" dirty="0"/>
              <a:t>wyłącznie do </a:t>
            </a:r>
            <a:r>
              <a:rPr lang="pl-PL" sz="2000" dirty="0" smtClean="0"/>
              <a:t>kobiet, </a:t>
            </a:r>
            <a:endParaRPr lang="pl-PL" sz="2000" dirty="0" smtClean="0"/>
          </a:p>
          <a:p>
            <a:pPr algn="just"/>
            <a:r>
              <a:rPr lang="pl-PL" sz="2000" dirty="0" smtClean="0"/>
              <a:t>jako </a:t>
            </a:r>
            <a:r>
              <a:rPr lang="pl-PL" sz="2000" dirty="0" smtClean="0"/>
              <a:t>do grupy, która najczęściej doświadcza przemocy w rodzinie.</a:t>
            </a:r>
          </a:p>
          <a:p>
            <a:pPr algn="just"/>
            <a:r>
              <a:rPr lang="pl-PL" sz="2000" dirty="0" smtClean="0"/>
              <a:t>Zwiększyłaby się przez to skuteczność podejmowanych przedsięwzięć</a:t>
            </a:r>
            <a:r>
              <a:rPr lang="pl-PL" sz="2000" dirty="0" smtClean="0"/>
              <a:t>.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b="1" dirty="0" smtClean="0"/>
              <a:t>Zajmujemy pierwsze miejsce wśród wszystkich województw!</a:t>
            </a:r>
            <a:endParaRPr lang="pl-PL" sz="2000" b="1" dirty="0" smtClean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749455"/>
              </p:ext>
            </p:extLst>
          </p:nvPr>
        </p:nvGraphicFramePr>
        <p:xfrm>
          <a:off x="179512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6374423"/>
              </p:ext>
            </p:extLst>
          </p:nvPr>
        </p:nvGraphicFramePr>
        <p:xfrm>
          <a:off x="4392488" y="2060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41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3376" y="222734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b="1" dirty="0">
                <a:solidFill>
                  <a:prstClr val="black"/>
                </a:solidFill>
              </a:rPr>
              <a:t>Odwołanie się do konkretnych danych </a:t>
            </a:r>
            <a:endParaRPr lang="pl-PL" sz="3200" b="1" dirty="0" smtClean="0">
              <a:solidFill>
                <a:prstClr val="black"/>
              </a:solidFill>
            </a:endParaRPr>
          </a:p>
          <a:p>
            <a:pPr lvl="0" algn="ctr"/>
            <a:r>
              <a:rPr lang="pl-PL" sz="3200" b="1" dirty="0" smtClean="0">
                <a:solidFill>
                  <a:prstClr val="black"/>
                </a:solidFill>
              </a:rPr>
              <a:t>dotyczących </a:t>
            </a:r>
            <a:r>
              <a:rPr lang="pl-PL" sz="3200" b="1" dirty="0">
                <a:solidFill>
                  <a:prstClr val="black"/>
                </a:solidFill>
              </a:rPr>
              <a:t>przemocy w </a:t>
            </a:r>
            <a:r>
              <a:rPr lang="pl-PL" sz="3200" b="1" dirty="0" smtClean="0">
                <a:solidFill>
                  <a:prstClr val="black"/>
                </a:solidFill>
              </a:rPr>
              <a:t>rodzinie </a:t>
            </a:r>
          </a:p>
          <a:p>
            <a:pPr lvl="0" algn="ctr"/>
            <a:r>
              <a:rPr lang="pl-PL" sz="2000" b="1" dirty="0">
                <a:solidFill>
                  <a:prstClr val="black"/>
                </a:solidFill>
              </a:rPr>
              <a:t>(</a:t>
            </a:r>
            <a:r>
              <a:rPr lang="pl-PL" sz="2000" b="1" dirty="0" smtClean="0">
                <a:solidFill>
                  <a:prstClr val="black"/>
                </a:solidFill>
              </a:rPr>
              <a:t>z terenu, którego dotyczy program)</a:t>
            </a:r>
            <a:endParaRPr lang="pl-PL" sz="2000" b="1" dirty="0">
              <a:solidFill>
                <a:prstClr val="black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03376" y="1607729"/>
            <a:ext cx="892899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pPr algn="ctr"/>
            <a:r>
              <a:rPr lang="pl-PL" sz="2000" b="1" dirty="0" smtClean="0"/>
              <a:t>Liczba ofiar przemocy w rodzinie.</a:t>
            </a:r>
            <a:endParaRPr lang="pl-PL" sz="2000" b="1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183293"/>
              </p:ext>
            </p:extLst>
          </p:nvPr>
        </p:nvGraphicFramePr>
        <p:xfrm>
          <a:off x="153186" y="2502188"/>
          <a:ext cx="4427984" cy="327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03376" y="577822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                             71,4%                                                                         25,2%</a:t>
            </a:r>
          </a:p>
          <a:p>
            <a:pPr algn="ctr"/>
            <a:r>
              <a:rPr lang="pl-PL" sz="2000" dirty="0" smtClean="0"/>
              <a:t>programów podających te dane uwzględnia podział na płeć.</a:t>
            </a:r>
            <a:endParaRPr lang="pl-PL" sz="2000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015780"/>
              </p:ext>
            </p:extLst>
          </p:nvPr>
        </p:nvGraphicFramePr>
        <p:xfrm>
          <a:off x="4427984" y="2531059"/>
          <a:ext cx="4716016" cy="2986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009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03376" y="222734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b="1" dirty="0">
                <a:solidFill>
                  <a:prstClr val="black"/>
                </a:solidFill>
              </a:rPr>
              <a:t>Odwołanie się do konkretnych danych </a:t>
            </a:r>
            <a:endParaRPr lang="pl-PL" sz="3200" b="1" dirty="0" smtClean="0">
              <a:solidFill>
                <a:prstClr val="black"/>
              </a:solidFill>
            </a:endParaRPr>
          </a:p>
          <a:p>
            <a:pPr lvl="0" algn="ctr"/>
            <a:r>
              <a:rPr lang="pl-PL" sz="3200" b="1" dirty="0" smtClean="0">
                <a:solidFill>
                  <a:prstClr val="black"/>
                </a:solidFill>
              </a:rPr>
              <a:t>dotyczących </a:t>
            </a:r>
            <a:r>
              <a:rPr lang="pl-PL" sz="3200" b="1" dirty="0">
                <a:solidFill>
                  <a:prstClr val="black"/>
                </a:solidFill>
              </a:rPr>
              <a:t>przemocy w </a:t>
            </a:r>
            <a:r>
              <a:rPr lang="pl-PL" sz="3200" b="1" dirty="0" smtClean="0">
                <a:solidFill>
                  <a:prstClr val="black"/>
                </a:solidFill>
              </a:rPr>
              <a:t>rodzinie </a:t>
            </a:r>
          </a:p>
          <a:p>
            <a:pPr lvl="0" algn="ctr"/>
            <a:r>
              <a:rPr lang="pl-PL" sz="2000" b="1" dirty="0">
                <a:solidFill>
                  <a:prstClr val="black"/>
                </a:solidFill>
              </a:rPr>
              <a:t>(</a:t>
            </a:r>
            <a:r>
              <a:rPr lang="pl-PL" sz="2000" b="1" dirty="0" smtClean="0">
                <a:solidFill>
                  <a:prstClr val="black"/>
                </a:solidFill>
              </a:rPr>
              <a:t>z terenu, którego dotyczy program)</a:t>
            </a:r>
            <a:endParaRPr lang="pl-PL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5831599"/>
              </p:ext>
            </p:extLst>
          </p:nvPr>
        </p:nvGraphicFramePr>
        <p:xfrm>
          <a:off x="4427984" y="2420888"/>
          <a:ext cx="4716016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772255"/>
              </p:ext>
            </p:extLst>
          </p:nvPr>
        </p:nvGraphicFramePr>
        <p:xfrm>
          <a:off x="0" y="2492896"/>
          <a:ext cx="4454459" cy="2918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03376" y="1857481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Liczba sprawców przemocy w rodzinie.</a:t>
            </a:r>
            <a:endParaRPr lang="pl-PL" sz="20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3376" y="5741550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75%                                                                         75,7%    </a:t>
            </a:r>
          </a:p>
          <a:p>
            <a:pPr algn="ctr"/>
            <a:r>
              <a:rPr lang="pl-PL" sz="2000" dirty="0" smtClean="0"/>
              <a:t>programów </a:t>
            </a:r>
            <a:r>
              <a:rPr lang="pl-PL" sz="2000" dirty="0"/>
              <a:t>podających te dane uwzględnia podział na płeć</a:t>
            </a:r>
            <a:r>
              <a:rPr lang="pl-PL" sz="2000" dirty="0" smtClean="0"/>
              <a:t>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4240733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7504" y="260648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Dane dotyczące interwencji policji </a:t>
            </a:r>
          </a:p>
          <a:p>
            <a:pPr algn="ctr"/>
            <a:r>
              <a:rPr lang="pl-PL" sz="3200" b="1" dirty="0" smtClean="0"/>
              <a:t>w sprawach związanych z przemocą w rodzinie</a:t>
            </a:r>
            <a:endParaRPr lang="pl-PL" sz="3200" b="1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688204"/>
              </p:ext>
            </p:extLst>
          </p:nvPr>
        </p:nvGraphicFramePr>
        <p:xfrm>
          <a:off x="4572000" y="220486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444920"/>
              </p:ext>
            </p:extLst>
          </p:nvPr>
        </p:nvGraphicFramePr>
        <p:xfrm>
          <a:off x="0" y="22768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323528" y="5517232"/>
            <a:ext cx="3960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C</a:t>
            </a:r>
            <a:r>
              <a:rPr lang="pl-PL" sz="2000" dirty="0" smtClean="0"/>
              <a:t>zęste </a:t>
            </a:r>
            <a:r>
              <a:rPr lang="pl-PL" sz="2000" dirty="0"/>
              <a:t>braki analizy zjawiska przemocy w programach gminnych.</a:t>
            </a:r>
          </a:p>
        </p:txBody>
      </p:sp>
    </p:spTree>
    <p:extLst>
      <p:ext uri="{BB962C8B-B14F-4D97-AF65-F5344CB8AC3E}">
        <p14:creationId xmlns:p14="http://schemas.microsoft.com/office/powerpoint/2010/main" val="38190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1272</Words>
  <Application>Microsoft Office PowerPoint</Application>
  <PresentationFormat>Pokaz na ekranie (4:3)</PresentationFormat>
  <Paragraphs>270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MONIKA</dc:creator>
  <cp:lastModifiedBy>MONIKA</cp:lastModifiedBy>
  <cp:revision>201</cp:revision>
  <cp:lastPrinted>2016-03-21T14:16:20Z</cp:lastPrinted>
  <dcterms:created xsi:type="dcterms:W3CDTF">2015-10-20T22:02:06Z</dcterms:created>
  <dcterms:modified xsi:type="dcterms:W3CDTF">2016-03-21T14:22:31Z</dcterms:modified>
</cp:coreProperties>
</file>